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56" r:id="rId5"/>
    <p:sldId id="262" r:id="rId6"/>
    <p:sldId id="263" r:id="rId7"/>
    <p:sldId id="258" r:id="rId8"/>
    <p:sldId id="298" r:id="rId9"/>
    <p:sldId id="274" r:id="rId10"/>
    <p:sldId id="299" r:id="rId11"/>
    <p:sldId id="300" r:id="rId12"/>
    <p:sldId id="301" r:id="rId13"/>
    <p:sldId id="304" r:id="rId14"/>
    <p:sldId id="305" r:id="rId15"/>
    <p:sldId id="302" r:id="rId1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32"/>
    <a:srgbClr val="C4DF2B"/>
    <a:srgbClr val="C4DD2B"/>
    <a:srgbClr val="A2D327"/>
    <a:srgbClr val="B9D129"/>
    <a:srgbClr val="C6D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04" autoAdjust="0"/>
  </p:normalViewPr>
  <p:slideViewPr>
    <p:cSldViewPr>
      <p:cViewPr varScale="1">
        <p:scale>
          <a:sx n="106" d="100"/>
          <a:sy n="106" d="100"/>
        </p:scale>
        <p:origin x="1518" y="96"/>
      </p:cViewPr>
      <p:guideLst>
        <p:guide orient="horz" pos="2160"/>
        <p:guide pos="3120"/>
      </p:guideLst>
    </p:cSldViewPr>
  </p:slideViewPr>
  <p:outlineViewPr>
    <p:cViewPr>
      <p:scale>
        <a:sx n="33" d="100"/>
        <a:sy n="33" d="100"/>
      </p:scale>
      <p:origin x="0" y="4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2208" y="-108"/>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4ABB5-4FBC-4243-9E16-54A901534F9E}" type="datetimeFigureOut">
              <a:rPr lang="en-US" smtClean="0"/>
              <a:t>8/14/2024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5080CE-92EC-4962-ABE9-A07F2F65CFCD}" type="slidenum">
              <a:rPr lang="en-US" smtClean="0"/>
              <a:t>‹#›</a:t>
            </a:fld>
            <a:endParaRPr lang="en-US"/>
          </a:p>
        </p:txBody>
      </p:sp>
    </p:spTree>
    <p:extLst>
      <p:ext uri="{BB962C8B-B14F-4D97-AF65-F5344CB8AC3E}">
        <p14:creationId xmlns:p14="http://schemas.microsoft.com/office/powerpoint/2010/main" val="286874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1012A-A53B-4ADA-995B-31845E778AB5}" type="datetimeFigureOut">
              <a:rPr lang="en-AU" smtClean="0"/>
              <a:pPr/>
              <a:t>14/08/2024</a:t>
            </a:fld>
            <a:endParaRPr lang="en-AU"/>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F0A38-1868-41CA-8256-587E6BB41DA6}" type="slidenum">
              <a:rPr lang="en-AU" smtClean="0"/>
              <a:pPr/>
              <a:t>‹#›</a:t>
            </a:fld>
            <a:endParaRPr lang="en-AU"/>
          </a:p>
        </p:txBody>
      </p:sp>
    </p:spTree>
    <p:extLst>
      <p:ext uri="{BB962C8B-B14F-4D97-AF65-F5344CB8AC3E}">
        <p14:creationId xmlns:p14="http://schemas.microsoft.com/office/powerpoint/2010/main" val="201086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F0A38-1868-41CA-8256-587E6BB41DA6}" type="slidenum">
              <a:rPr lang="en-AU" smtClean="0"/>
              <a:pPr/>
              <a:t>1</a:t>
            </a:fld>
            <a:endParaRPr lang="en-AU"/>
          </a:p>
        </p:txBody>
      </p:sp>
    </p:spTree>
    <p:extLst>
      <p:ext uri="{BB962C8B-B14F-4D97-AF65-F5344CB8AC3E}">
        <p14:creationId xmlns:p14="http://schemas.microsoft.com/office/powerpoint/2010/main" val="62245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26F0A38-1868-41CA-8256-587E6BB41DA6}"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F0A38-1868-41CA-8256-587E6BB41DA6}" type="slidenum">
              <a:rPr lang="en-AU" smtClean="0"/>
              <a:pPr/>
              <a:t>12</a:t>
            </a:fld>
            <a:endParaRPr lang="en-AU"/>
          </a:p>
        </p:txBody>
      </p:sp>
    </p:spTree>
    <p:extLst>
      <p:ext uri="{BB962C8B-B14F-4D97-AF65-F5344CB8AC3E}">
        <p14:creationId xmlns:p14="http://schemas.microsoft.com/office/powerpoint/2010/main" val="95997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476500" y="3124200"/>
            <a:ext cx="668655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476500" y="5003322"/>
            <a:ext cx="668655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bwMode="auto">
          <a:xfrm rot="5400000">
            <a:off x="8506923" y="1158222"/>
            <a:ext cx="2286000" cy="412750"/>
          </a:xfrm>
        </p:spPr>
        <p:txBody>
          <a:bodyPr/>
          <a:lstStyle/>
          <a:p>
            <a:fld id="{20ABC2A6-B70B-4D9E-A8A1-82BD30B5C69A}" type="datetimeFigureOut">
              <a:rPr lang="en-AU" smtClean="0"/>
              <a:pPr/>
              <a:t>14/08/2024</a:t>
            </a:fld>
            <a:endParaRPr lang="en-AU"/>
          </a:p>
        </p:txBody>
      </p:sp>
      <p:sp>
        <p:nvSpPr>
          <p:cNvPr id="17" name="Footer Placeholder 16"/>
          <p:cNvSpPr>
            <a:spLocks noGrp="1"/>
          </p:cNvSpPr>
          <p:nvPr>
            <p:ph type="ftr" sz="quarter" idx="11"/>
          </p:nvPr>
        </p:nvSpPr>
        <p:spPr bwMode="auto">
          <a:xfrm rot="5400000">
            <a:off x="7819441" y="4165667"/>
            <a:ext cx="3657600" cy="416052"/>
          </a:xfrm>
        </p:spPr>
        <p:txBody>
          <a:bodyPr/>
          <a:lstStyle/>
          <a:p>
            <a:endParaRPr lang="en-AU"/>
          </a:p>
        </p:txBody>
      </p:sp>
      <p:sp>
        <p:nvSpPr>
          <p:cNvPr id="10" name="Rectangle 9"/>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8733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60400" y="3429000"/>
            <a:ext cx="140335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418768"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802892" y="5788152"/>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063750" y="4495800"/>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436006" y="4928702"/>
            <a:ext cx="660400" cy="517524"/>
          </a:xfrm>
        </p:spPr>
        <p:txBody>
          <a:bodyPr/>
          <a:lstStyle/>
          <a:p>
            <a:fld id="{5BE40B66-69AC-4971-8F4A-50904A026B62}" type="slidenum">
              <a:rPr lang="en-AU" smtClean="0"/>
              <a:pPr/>
              <a:t>‹#›</a:t>
            </a:fld>
            <a:endParaRPr lang="en-AU"/>
          </a:p>
        </p:txBody>
      </p:sp>
      <p:sp>
        <p:nvSpPr>
          <p:cNvPr id="30" name="TextBox 29"/>
          <p:cNvSpPr txBox="1"/>
          <p:nvPr userDrawn="1"/>
        </p:nvSpPr>
        <p:spPr>
          <a:xfrm>
            <a:off x="428498" y="6381328"/>
            <a:ext cx="9049005" cy="338554"/>
          </a:xfrm>
          <a:prstGeom prst="rect">
            <a:avLst/>
          </a:prstGeom>
          <a:noFill/>
        </p:spPr>
        <p:txBody>
          <a:bodyPr wrap="square" rtlCol="0">
            <a:spAutoFit/>
          </a:bodyPr>
          <a:lstStyle/>
          <a:p>
            <a:pPr algn="l"/>
            <a:r>
              <a:rPr lang="en-AU" sz="800" i="1" dirty="0">
                <a:latin typeface="Calibri" panose="020F0502020204030204" pitchFamily="34" charset="0"/>
                <a:cs typeface="Arial" pitchFamily="34" charset="0"/>
              </a:rPr>
              <a:t>CAN005</a:t>
            </a:r>
            <a:r>
              <a:rPr lang="en-AU" sz="800" i="1" baseline="0" dirty="0">
                <a:latin typeface="Calibri" panose="020F0502020204030204" pitchFamily="34" charset="0"/>
                <a:cs typeface="Arial" pitchFamily="34" charset="0"/>
              </a:rPr>
              <a:t>  Rev02 – Safety Induction Presentation						                   Last updated – 22.06.2017</a:t>
            </a:r>
          </a:p>
          <a:p>
            <a:r>
              <a:rPr lang="en-AU" sz="800" i="1" baseline="0" dirty="0">
                <a:latin typeface="Calibri" panose="020F0502020204030204" pitchFamily="34" charset="0"/>
                <a:cs typeface="Arial" pitchFamily="34" charset="0"/>
              </a:rPr>
              <a:t>Controlled</a:t>
            </a:r>
            <a:endParaRPr lang="en-AU" sz="800" i="1" dirty="0">
              <a:latin typeface="Calibri" panose="020F0502020204030204"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ABC2A6-B70B-4D9E-A8A1-82BD30B5C69A}" type="datetimeFigureOut">
              <a:rPr lang="en-AU" smtClean="0"/>
              <a:pPr/>
              <a:t>14/08/2024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40B66-69AC-4971-8F4A-50904A026B6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18161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ABC2A6-B70B-4D9E-A8A1-82BD30B5C69A}" type="datetimeFigureOut">
              <a:rPr lang="en-AU" smtClean="0"/>
              <a:pPr/>
              <a:t>14/08/2024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40B66-69AC-4971-8F4A-50904A026B6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95300" y="1600200"/>
            <a:ext cx="8089900" cy="487375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4"/>
          </p:nvPr>
        </p:nvSpPr>
        <p:spPr/>
        <p:txBody>
          <a:bodyPr rtlCol="0"/>
          <a:lstStyle/>
          <a:p>
            <a:fld id="{20ABC2A6-B70B-4D9E-A8A1-82BD30B5C69A}" type="datetimeFigureOut">
              <a:rPr lang="en-AU" smtClean="0"/>
              <a:pPr/>
              <a:t>14/08/2024</a:t>
            </a:fld>
            <a:endParaRPr lang="en-AU"/>
          </a:p>
        </p:txBody>
      </p:sp>
      <p:sp>
        <p:nvSpPr>
          <p:cNvPr id="9" name="Slide Number Placeholder 8"/>
          <p:cNvSpPr>
            <a:spLocks noGrp="1"/>
          </p:cNvSpPr>
          <p:nvPr>
            <p:ph type="sldNum" sz="quarter" idx="15"/>
          </p:nvPr>
        </p:nvSpPr>
        <p:spPr/>
        <p:txBody>
          <a:bodyPr rtlCol="0"/>
          <a:lstStyle/>
          <a:p>
            <a:fld id="{5BE40B66-69AC-4971-8F4A-50904A026B62}" type="slidenum">
              <a:rPr lang="en-AU" smtClean="0"/>
              <a:pPr/>
              <a:t>‹#›</a:t>
            </a:fld>
            <a:endParaRPr lang="en-AU"/>
          </a:p>
        </p:txBody>
      </p:sp>
      <p:sp>
        <p:nvSpPr>
          <p:cNvPr id="10" name="Footer Placeholder 9"/>
          <p:cNvSpPr>
            <a:spLocks noGrp="1"/>
          </p:cNvSpPr>
          <p:nvPr>
            <p:ph type="ftr" sz="quarter" idx="16"/>
          </p:nvPr>
        </p:nvSpPr>
        <p:spPr/>
        <p:txBody>
          <a:bodyPr rtlCol="0"/>
          <a:lstStyle/>
          <a:p>
            <a:endParaRPr lang="en-AU"/>
          </a:p>
        </p:txBody>
      </p:sp>
      <p:sp>
        <p:nvSpPr>
          <p:cNvPr id="11" name="TextBox 10"/>
          <p:cNvSpPr txBox="1"/>
          <p:nvPr userDrawn="1"/>
        </p:nvSpPr>
        <p:spPr>
          <a:xfrm>
            <a:off x="428498" y="6381328"/>
            <a:ext cx="9049005" cy="338554"/>
          </a:xfrm>
          <a:prstGeom prst="rect">
            <a:avLst/>
          </a:prstGeom>
          <a:noFill/>
        </p:spPr>
        <p:txBody>
          <a:bodyPr wrap="square" rtlCol="0">
            <a:spAutoFit/>
          </a:bodyPr>
          <a:lstStyle/>
          <a:p>
            <a:r>
              <a:rPr lang="en-AU" sz="800" i="1" dirty="0">
                <a:latin typeface="Calibri" panose="020F0502020204030204" pitchFamily="34" charset="0"/>
                <a:cs typeface="Arial" pitchFamily="34" charset="0"/>
              </a:rPr>
              <a:t>CAN005</a:t>
            </a:r>
            <a:r>
              <a:rPr lang="en-AU" sz="800" i="1" baseline="0" dirty="0">
                <a:latin typeface="Calibri" panose="020F0502020204030204" pitchFamily="34" charset="0"/>
                <a:cs typeface="Arial" pitchFamily="34" charset="0"/>
              </a:rPr>
              <a:t>  Rev02 – Safety Induction Presentation					                                                             Last updated – 22.06.2017</a:t>
            </a:r>
          </a:p>
          <a:p>
            <a:r>
              <a:rPr lang="en-AU" sz="800" i="1" baseline="0" dirty="0">
                <a:latin typeface="Calibri" panose="020F0502020204030204" pitchFamily="34" charset="0"/>
                <a:cs typeface="Arial" pitchFamily="34" charset="0"/>
              </a:rPr>
              <a:t>Controlled</a:t>
            </a:r>
            <a:endParaRPr lang="en-AU" sz="800" i="1" dirty="0">
              <a:latin typeface="Calibri" panose="020F0502020204030204"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76500" y="2895600"/>
            <a:ext cx="668655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476500" y="5010150"/>
            <a:ext cx="668655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505444" y="1154557"/>
            <a:ext cx="2286000" cy="412750"/>
          </a:xfrm>
        </p:spPr>
        <p:txBody>
          <a:bodyPr/>
          <a:lstStyle/>
          <a:p>
            <a:fld id="{20ABC2A6-B70B-4D9E-A8A1-82BD30B5C69A}" type="datetimeFigureOut">
              <a:rPr lang="en-AU" smtClean="0"/>
              <a:pPr/>
              <a:t>14/08/2024</a:t>
            </a:fld>
            <a:endParaRPr lang="en-AU"/>
          </a:p>
        </p:txBody>
      </p:sp>
      <p:sp>
        <p:nvSpPr>
          <p:cNvPr id="5" name="Footer Placeholder 4"/>
          <p:cNvSpPr>
            <a:spLocks noGrp="1"/>
          </p:cNvSpPr>
          <p:nvPr>
            <p:ph type="ftr" sz="quarter" idx="11"/>
          </p:nvPr>
        </p:nvSpPr>
        <p:spPr bwMode="auto">
          <a:xfrm rot="5400000">
            <a:off x="7819644" y="4162806"/>
            <a:ext cx="3657600" cy="416052"/>
          </a:xfrm>
        </p:spPr>
        <p:txBody>
          <a:bodyPr/>
          <a:lstStyle/>
          <a:p>
            <a:endParaRPr lang="en-AU"/>
          </a:p>
        </p:txBody>
      </p:sp>
      <p:sp>
        <p:nvSpPr>
          <p:cNvPr id="9" name="Rectangle 8"/>
          <p:cNvSpPr/>
          <p:nvPr/>
        </p:nvSpPr>
        <p:spPr bwMode="auto">
          <a:xfrm>
            <a:off x="412750" y="0"/>
            <a:ext cx="6604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99364" y="0"/>
            <a:ext cx="113386"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073150" y="0"/>
            <a:ext cx="19702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236430" y="0"/>
            <a:ext cx="24947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5206"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906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92528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87052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1557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320800" y="0"/>
            <a:ext cx="8255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60400" y="3429000"/>
            <a:ext cx="140335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435096" y="4866752"/>
            <a:ext cx="694876"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182003" y="5500632"/>
            <a:ext cx="14859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802892" y="5791200"/>
            <a:ext cx="29718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035627" y="4479888"/>
            <a:ext cx="39624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85610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452334" y="4928702"/>
            <a:ext cx="660400" cy="517524"/>
          </a:xfrm>
        </p:spPr>
        <p:txBody>
          <a:bodyPr/>
          <a:lstStyle/>
          <a:p>
            <a:fld id="{5BE40B66-69AC-4971-8F4A-50904A026B62}"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0ABC2A6-B70B-4D9E-A8A1-82BD30B5C69A}" type="datetimeFigureOut">
              <a:rPr lang="en-AU" smtClean="0"/>
              <a:pPr/>
              <a:t>14/08/2024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40B66-69AC-4971-8F4A-50904A026B62}" type="slidenum">
              <a:rPr lang="en-AU" smtClean="0"/>
              <a:pPr/>
              <a:t>‹#›</a:t>
            </a:fld>
            <a:endParaRPr lang="en-AU"/>
          </a:p>
        </p:txBody>
      </p:sp>
      <p:sp>
        <p:nvSpPr>
          <p:cNvPr id="9" name="Content Placeholder 8"/>
          <p:cNvSpPr>
            <a:spLocks noGrp="1"/>
          </p:cNvSpPr>
          <p:nvPr>
            <p:ph sz="quarter" idx="1"/>
          </p:nvPr>
        </p:nvSpPr>
        <p:spPr>
          <a:xfrm>
            <a:off x="495300" y="1600200"/>
            <a:ext cx="39624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26102" y="1600200"/>
            <a:ext cx="39624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17245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0ABC2A6-B70B-4D9E-A8A1-82BD30B5C69A}" type="datetimeFigureOut">
              <a:rPr lang="en-AU" smtClean="0"/>
              <a:pPr/>
              <a:t>14/08/2024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E40B66-69AC-4971-8F4A-50904A026B62}" type="slidenum">
              <a:rPr lang="en-AU" smtClean="0"/>
              <a:pPr/>
              <a:t>‹#›</a:t>
            </a:fld>
            <a:endParaRPr lang="en-AU"/>
          </a:p>
        </p:txBody>
      </p:sp>
      <p:sp>
        <p:nvSpPr>
          <p:cNvPr id="11" name="Content Placeholder 10"/>
          <p:cNvSpPr>
            <a:spLocks noGrp="1"/>
          </p:cNvSpPr>
          <p:nvPr>
            <p:ph sz="quarter" idx="2"/>
          </p:nvPr>
        </p:nvSpPr>
        <p:spPr>
          <a:xfrm>
            <a:off x="495300" y="2362200"/>
            <a:ext cx="39624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6306" y="2362200"/>
            <a:ext cx="39624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9530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705350" y="1569720"/>
            <a:ext cx="39624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0ABC2A6-B70B-4D9E-A8A1-82BD30B5C69A}" type="datetimeFigureOut">
              <a:rPr lang="en-AU" smtClean="0"/>
              <a:pPr/>
              <a:t>14/08/2024</a:t>
            </a:fld>
            <a:endParaRPr lang="en-AU"/>
          </a:p>
        </p:txBody>
      </p:sp>
      <p:sp>
        <p:nvSpPr>
          <p:cNvPr id="7" name="Slide Number Placeholder 6"/>
          <p:cNvSpPr>
            <a:spLocks noGrp="1"/>
          </p:cNvSpPr>
          <p:nvPr>
            <p:ph type="sldNum" sz="quarter" idx="11"/>
          </p:nvPr>
        </p:nvSpPr>
        <p:spPr/>
        <p:txBody>
          <a:bodyPr rtlCol="0"/>
          <a:lstStyle/>
          <a:p>
            <a:fld id="{5BE40B66-69AC-4971-8F4A-50904A026B62}" type="slidenum">
              <a:rPr lang="en-AU" smtClean="0"/>
              <a:pPr/>
              <a:t>‹#›</a:t>
            </a:fld>
            <a:endParaRPr lang="en-AU"/>
          </a:p>
        </p:txBody>
      </p:sp>
      <p:sp>
        <p:nvSpPr>
          <p:cNvPr id="8" name="Footer Placeholder 7"/>
          <p:cNvSpPr>
            <a:spLocks noGrp="1"/>
          </p:cNvSpPr>
          <p:nvPr>
            <p:ph type="ftr" sz="quarter" idx="12"/>
          </p:nvPr>
        </p:nvSpPr>
        <p:spPr/>
        <p:txBody>
          <a:bodyPr rtlCol="0"/>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BC2A6-B70B-4D9E-A8A1-82BD30B5C69A}" type="datetimeFigureOut">
              <a:rPr lang="en-AU" smtClean="0"/>
              <a:pPr/>
              <a:t>14/08/2024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E40B66-69AC-4971-8F4A-50904A026B6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915728" y="3181350"/>
            <a:ext cx="6309360" cy="4953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7379970" y="274320"/>
            <a:ext cx="1654302"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30200" y="274320"/>
            <a:ext cx="61087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0ABC2A6-B70B-4D9E-A8A1-82BD30B5C69A}" type="datetimeFigureOut">
              <a:rPr lang="en-AU" smtClean="0"/>
              <a:pPr/>
              <a:t>14/08/2024</a:t>
            </a:fld>
            <a:endParaRPr lang="en-AU"/>
          </a:p>
        </p:txBody>
      </p:sp>
      <p:sp>
        <p:nvSpPr>
          <p:cNvPr id="22" name="Slide Number Placeholder 21"/>
          <p:cNvSpPr>
            <a:spLocks noGrp="1"/>
          </p:cNvSpPr>
          <p:nvPr>
            <p:ph type="sldNum" sz="quarter" idx="15"/>
          </p:nvPr>
        </p:nvSpPr>
        <p:spPr/>
        <p:txBody>
          <a:bodyPr rtlCol="0"/>
          <a:lstStyle/>
          <a:p>
            <a:fld id="{5BE40B66-69AC-4971-8F4A-50904A026B62}" type="slidenum">
              <a:rPr lang="en-AU" smtClean="0"/>
              <a:pPr/>
              <a:t>‹#›</a:t>
            </a:fld>
            <a:endParaRPr lang="en-AU"/>
          </a:p>
        </p:txBody>
      </p:sp>
      <p:sp>
        <p:nvSpPr>
          <p:cNvPr id="23" name="Footer Placeholder 22"/>
          <p:cNvSpPr>
            <a:spLocks noGrp="1"/>
          </p:cNvSpPr>
          <p:nvPr>
            <p:ph type="ftr" sz="quarter" idx="16"/>
          </p:nvPr>
        </p:nvSpPr>
        <p:spPr/>
        <p:txBody>
          <a:bodyPr rtlCol="0"/>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94932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892201" y="3181350"/>
            <a:ext cx="6309360" cy="4953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68655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7329615" y="264795"/>
            <a:ext cx="1651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97409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9575800" y="0"/>
            <a:ext cx="3302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7691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708321"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0ABC2A6-B70B-4D9E-A8A1-82BD30B5C69A}" type="datetimeFigureOut">
              <a:rPr lang="en-AU" smtClean="0"/>
              <a:pPr/>
              <a:t>14/08/2024</a:t>
            </a:fld>
            <a:endParaRPr lang="en-AU"/>
          </a:p>
        </p:txBody>
      </p:sp>
      <p:sp>
        <p:nvSpPr>
          <p:cNvPr id="18" name="Slide Number Placeholder 17"/>
          <p:cNvSpPr>
            <a:spLocks noGrp="1"/>
          </p:cNvSpPr>
          <p:nvPr>
            <p:ph type="sldNum" sz="quarter" idx="11"/>
          </p:nvPr>
        </p:nvSpPr>
        <p:spPr/>
        <p:txBody>
          <a:bodyPr rtlCol="0"/>
          <a:lstStyle/>
          <a:p>
            <a:fld id="{5BE40B66-69AC-4971-8F4A-50904A026B62}" type="slidenum">
              <a:rPr lang="en-AU" smtClean="0"/>
              <a:pPr/>
              <a:t>‹#›</a:t>
            </a:fld>
            <a:endParaRPr lang="en-AU"/>
          </a:p>
        </p:txBody>
      </p:sp>
      <p:sp>
        <p:nvSpPr>
          <p:cNvPr id="21" name="Footer Placeholder 20"/>
          <p:cNvSpPr>
            <a:spLocks noGrp="1"/>
          </p:cNvSpPr>
          <p:nvPr>
            <p:ph type="ftr" sz="quarter" idx="12"/>
          </p:nvPr>
        </p:nvSpPr>
        <p:spPr/>
        <p:txBody>
          <a:bodyPr rtlCol="0"/>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949325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95300" y="274638"/>
            <a:ext cx="80899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95300" y="1600200"/>
            <a:ext cx="80899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8305800" y="1065849"/>
            <a:ext cx="2011680" cy="416052"/>
          </a:xfrm>
          <a:prstGeom prst="rect">
            <a:avLst/>
          </a:prstGeom>
        </p:spPr>
        <p:txBody>
          <a:bodyPr vert="horz" anchor="ctr" anchorCtr="0"/>
          <a:lstStyle>
            <a:lvl1pPr algn="r" eaLnBrk="1" latinLnBrk="0" hangingPunct="1">
              <a:defRPr kumimoji="0" sz="1200">
                <a:solidFill>
                  <a:schemeClr val="tx2"/>
                </a:solidFill>
              </a:defRPr>
            </a:lvl1pPr>
          </a:lstStyle>
          <a:p>
            <a:fld id="{20ABC2A6-B70B-4D9E-A8A1-82BD30B5C69A}" type="datetimeFigureOut">
              <a:rPr lang="en-AU" smtClean="0"/>
              <a:pPr/>
              <a:t>14/08/2024</a:t>
            </a:fld>
            <a:endParaRPr lang="en-AU"/>
          </a:p>
        </p:txBody>
      </p:sp>
      <p:sp>
        <p:nvSpPr>
          <p:cNvPr id="3" name="Footer Placeholder 2"/>
          <p:cNvSpPr>
            <a:spLocks noGrp="1"/>
          </p:cNvSpPr>
          <p:nvPr>
            <p:ph type="ftr" sz="quarter" idx="3"/>
          </p:nvPr>
        </p:nvSpPr>
        <p:spPr>
          <a:xfrm rot="5400000">
            <a:off x="7706052" y="3722000"/>
            <a:ext cx="3200400" cy="396240"/>
          </a:xfrm>
          <a:prstGeom prst="rect">
            <a:avLst/>
          </a:prstGeom>
        </p:spPr>
        <p:txBody>
          <a:bodyPr vert="horz" anchor="ctr" anchorCtr="0"/>
          <a:lstStyle>
            <a:lvl1pPr algn="l" eaLnBrk="1" latinLnBrk="0" hangingPunct="1">
              <a:defRPr kumimoji="0" sz="1200">
                <a:solidFill>
                  <a:schemeClr val="tx2"/>
                </a:solidFill>
              </a:defRPr>
            </a:lvl1pPr>
          </a:lstStyle>
          <a:p>
            <a:endParaRPr lang="en-AU"/>
          </a:p>
        </p:txBody>
      </p:sp>
      <p:sp>
        <p:nvSpPr>
          <p:cNvPr id="7" name="Straight Connector 6"/>
          <p:cNvSpPr>
            <a:spLocks noChangeShapeType="1"/>
          </p:cNvSpPr>
          <p:nvPr/>
        </p:nvSpPr>
        <p:spPr bwMode="auto">
          <a:xfrm>
            <a:off x="8255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97409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9575800" y="0"/>
            <a:ext cx="3302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965835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836152" y="5715000"/>
            <a:ext cx="59436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806434" y="5734050"/>
            <a:ext cx="660400" cy="521208"/>
          </a:xfrm>
          <a:prstGeom prst="rect">
            <a:avLst/>
          </a:prstGeom>
        </p:spPr>
        <p:txBody>
          <a:bodyPr vert="horz" anchor="ctr"/>
          <a:lstStyle>
            <a:lvl1pPr algn="ctr" eaLnBrk="1" latinLnBrk="0" hangingPunct="1">
              <a:defRPr kumimoji="0" sz="1400" b="1">
                <a:solidFill>
                  <a:srgbClr val="FFFFFF"/>
                </a:solidFill>
              </a:defRPr>
            </a:lvl1pPr>
          </a:lstStyle>
          <a:p>
            <a:fld id="{5BE40B66-69AC-4971-8F4A-50904A026B6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afety goggles and a helmet&#10;&#10;Description automatically generated">
            <a:extLst>
              <a:ext uri="{FF2B5EF4-FFF2-40B4-BE49-F238E27FC236}">
                <a16:creationId xmlns:a16="http://schemas.microsoft.com/office/drawing/2014/main" id="{3812D4BA-BE9F-FAB2-98C9-1C2AE8F1CF8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9906000" cy="6857999"/>
          </a:xfrm>
          <a:prstGeom prst="rect">
            <a:avLst/>
          </a:prstGeom>
        </p:spPr>
      </p:pic>
      <p:grpSp>
        <p:nvGrpSpPr>
          <p:cNvPr id="9" name="Group 8"/>
          <p:cNvGrpSpPr/>
          <p:nvPr/>
        </p:nvGrpSpPr>
        <p:grpSpPr>
          <a:xfrm>
            <a:off x="609647" y="3364993"/>
            <a:ext cx="1854620" cy="2701452"/>
            <a:chOff x="609647" y="3364993"/>
            <a:chExt cx="1854620" cy="2701452"/>
          </a:xfrm>
        </p:grpSpPr>
        <p:sp>
          <p:nvSpPr>
            <p:cNvPr id="8" name="Oval 7"/>
            <p:cNvSpPr/>
            <p:nvPr/>
          </p:nvSpPr>
          <p:spPr>
            <a:xfrm>
              <a:off x="609647" y="3364993"/>
              <a:ext cx="1508744" cy="1408161"/>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09093" y="4857741"/>
              <a:ext cx="709946" cy="653156"/>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63520" y="4496735"/>
              <a:ext cx="400747" cy="368689"/>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00637" y="5789443"/>
              <a:ext cx="301087" cy="277002"/>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75209" y="5493553"/>
              <a:ext cx="161987" cy="151139"/>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een and black logo&#10;&#10;Description automatically generated">
            <a:extLst>
              <a:ext uri="{FF2B5EF4-FFF2-40B4-BE49-F238E27FC236}">
                <a16:creationId xmlns:a16="http://schemas.microsoft.com/office/drawing/2014/main" id="{58941CF3-C53F-C4D1-040D-BFF7962FD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25" y="45757"/>
            <a:ext cx="3704762" cy="3123809"/>
          </a:xfrm>
          <a:prstGeom prst="rect">
            <a:avLst/>
          </a:prstGeom>
        </p:spPr>
      </p:pic>
      <p:sp>
        <p:nvSpPr>
          <p:cNvPr id="16" name="Rectangle: Rounded Corners 15">
            <a:extLst>
              <a:ext uri="{FF2B5EF4-FFF2-40B4-BE49-F238E27FC236}">
                <a16:creationId xmlns:a16="http://schemas.microsoft.com/office/drawing/2014/main" id="{C792C2B6-CB47-D4F8-2181-EB12F43F4D77}"/>
              </a:ext>
            </a:extLst>
          </p:cNvPr>
          <p:cNvSpPr/>
          <p:nvPr/>
        </p:nvSpPr>
        <p:spPr>
          <a:xfrm>
            <a:off x="3226595" y="4159817"/>
            <a:ext cx="4206194" cy="1484875"/>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8C59883F-71F0-49D7-1468-F87A3D6A2A6B}"/>
              </a:ext>
            </a:extLst>
          </p:cNvPr>
          <p:cNvSpPr txBox="1"/>
          <p:nvPr/>
        </p:nvSpPr>
        <p:spPr>
          <a:xfrm>
            <a:off x="2710781" y="4240534"/>
            <a:ext cx="5237822" cy="1323439"/>
          </a:xfrm>
          <a:prstGeom prst="rect">
            <a:avLst/>
          </a:prstGeom>
          <a:noFill/>
        </p:spPr>
        <p:txBody>
          <a:bodyPr wrap="square" rtlCol="0">
            <a:spAutoFit/>
          </a:bodyPr>
          <a:lstStyle/>
          <a:p>
            <a:pPr algn="ctr"/>
            <a:r>
              <a:rPr lang="en-US" sz="4000" b="1" cap="small" dirty="0">
                <a:latin typeface="Calibri" panose="020F0502020204030204" pitchFamily="34" charset="0"/>
                <a:cs typeface="Calibri" pitchFamily="34" charset="0"/>
              </a:rPr>
              <a:t>Personal Protective Equipment</a:t>
            </a:r>
            <a:endParaRPr lang="en-AU" sz="4000" b="1" cap="smal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air of black earplugs&#10;&#10;Description automatically generated">
            <a:extLst>
              <a:ext uri="{FF2B5EF4-FFF2-40B4-BE49-F238E27FC236}">
                <a16:creationId xmlns:a16="http://schemas.microsoft.com/office/drawing/2014/main" id="{6C5954F9-5172-D115-F678-9A400C49E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331" y="4203832"/>
            <a:ext cx="2557153" cy="1925016"/>
          </a:xfrm>
          <a:prstGeom prst="rect">
            <a:avLst/>
          </a:prstGeom>
        </p:spPr>
      </p:pic>
      <p:pic>
        <p:nvPicPr>
          <p:cNvPr id="6" name="Picture 5" descr="A pair of yellow ear muffs&#10;&#10;Description automatically generated">
            <a:extLst>
              <a:ext uri="{FF2B5EF4-FFF2-40B4-BE49-F238E27FC236}">
                <a16:creationId xmlns:a16="http://schemas.microsoft.com/office/drawing/2014/main" id="{1F7DD70B-927F-248F-1BCE-4FA30A8D2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11" y="4043634"/>
            <a:ext cx="2092255" cy="1851646"/>
          </a:xfrm>
          <a:prstGeom prst="rect">
            <a:avLst/>
          </a:prstGeom>
        </p:spPr>
      </p:pic>
      <p:sp>
        <p:nvSpPr>
          <p:cNvPr id="2" name="Title 1"/>
          <p:cNvSpPr>
            <a:spLocks noGrp="1"/>
          </p:cNvSpPr>
          <p:nvPr>
            <p:ph type="title"/>
          </p:nvPr>
        </p:nvSpPr>
        <p:spPr>
          <a:xfrm>
            <a:off x="381050" y="297208"/>
            <a:ext cx="5643858" cy="1143000"/>
          </a:xfrm>
        </p:spPr>
        <p:txBody>
          <a:bodyPr/>
          <a:lstStyle/>
          <a:p>
            <a:r>
              <a:rPr lang="en-US" dirty="0">
                <a:latin typeface="Calibri" pitchFamily="34" charset="0"/>
                <a:cs typeface="Calibri" pitchFamily="34" charset="0"/>
              </a:rPr>
              <a:t>Hearing Protection</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759486" y="1691660"/>
            <a:ext cx="8387027" cy="2377413"/>
          </a:xfrm>
        </p:spPr>
        <p:txBody>
          <a:bodyPr>
            <a:noAutofit/>
          </a:bodyPr>
          <a:lstStyle/>
          <a:p>
            <a:pPr marL="0" indent="0" algn="l">
              <a:buNone/>
            </a:pPr>
            <a:r>
              <a:rPr lang="en-AU" sz="1200" dirty="0">
                <a:solidFill>
                  <a:srgbClr val="343434"/>
                </a:solidFill>
                <a:latin typeface="Calibri" panose="020F0502020204030204" pitchFamily="34" charset="0"/>
                <a:cs typeface="Calibri" panose="020F0502020204030204" pitchFamily="34" charset="0"/>
              </a:rPr>
              <a:t>Hearing protection refers to devices like earplugs and earmuffs designed to reduce exposure to harmful noise levels and prevent hearing damage.</a:t>
            </a:r>
          </a:p>
          <a:p>
            <a:pPr marL="0" indent="0" algn="l">
              <a:buNone/>
            </a:pPr>
            <a:r>
              <a:rPr lang="en-AU" sz="1200" dirty="0">
                <a:solidFill>
                  <a:srgbClr val="343434"/>
                </a:solidFill>
                <a:latin typeface="Calibri" panose="020F0502020204030204" pitchFamily="34" charset="0"/>
                <a:cs typeface="Calibri" panose="020F0502020204030204" pitchFamily="34" charset="0"/>
              </a:rPr>
              <a:t>Devices such as earplugs and earmuffs, are essential for safeguarding your ears from harmful noise levels. Correct usage will ensure highest protection available:</a:t>
            </a:r>
          </a:p>
          <a:p>
            <a:pPr marL="0" indent="0" algn="l">
              <a:buNone/>
            </a:pPr>
            <a:r>
              <a:rPr lang="en-AU" sz="1200" i="1" dirty="0">
                <a:solidFill>
                  <a:srgbClr val="343434"/>
                </a:solidFill>
                <a:latin typeface="Calibri" panose="020F0502020204030204" pitchFamily="34" charset="0"/>
                <a:cs typeface="Calibri" panose="020F0502020204030204" pitchFamily="34" charset="0"/>
              </a:rPr>
              <a:t>Choose the Right Type: </a:t>
            </a:r>
            <a:r>
              <a:rPr lang="en-AU" sz="1200" dirty="0">
                <a:solidFill>
                  <a:srgbClr val="343434"/>
                </a:solidFill>
                <a:latin typeface="Calibri" panose="020F0502020204030204" pitchFamily="34" charset="0"/>
                <a:cs typeface="Calibri" panose="020F0502020204030204" pitchFamily="34" charset="0"/>
              </a:rPr>
              <a:t>Select earplugs or earmuffs that are suitable for your environment and provide the necessary noise reduction. </a:t>
            </a:r>
            <a:r>
              <a:rPr lang="en-AU" sz="1200" i="1" dirty="0">
                <a:solidFill>
                  <a:srgbClr val="343434"/>
                </a:solidFill>
                <a:latin typeface="Calibri" panose="020F0502020204030204" pitchFamily="34" charset="0"/>
                <a:cs typeface="Calibri" panose="020F0502020204030204" pitchFamily="34" charset="0"/>
              </a:rPr>
              <a:t>Fit Properly: </a:t>
            </a:r>
            <a:r>
              <a:rPr lang="en-AU" sz="1200" dirty="0">
                <a:solidFill>
                  <a:srgbClr val="343434"/>
                </a:solidFill>
                <a:latin typeface="Calibri" panose="020F0502020204030204" pitchFamily="34" charset="0"/>
                <a:cs typeface="Calibri" panose="020F0502020204030204" pitchFamily="34" charset="0"/>
              </a:rPr>
              <a:t>Ensure earplugs are inserted fully into the ear canal, forming a tight seal. Earmuffs should cover the entire ear without gaps. </a:t>
            </a:r>
            <a:r>
              <a:rPr lang="en-AU" sz="1200" i="1" dirty="0">
                <a:solidFill>
                  <a:srgbClr val="343434"/>
                </a:solidFill>
                <a:latin typeface="Calibri" panose="020F0502020204030204" pitchFamily="34" charset="0"/>
                <a:cs typeface="Calibri" panose="020F0502020204030204" pitchFamily="34" charset="0"/>
              </a:rPr>
              <a:t>Wear Consistently:</a:t>
            </a:r>
            <a:r>
              <a:rPr lang="en-AU" sz="1200" dirty="0">
                <a:solidFill>
                  <a:srgbClr val="343434"/>
                </a:solidFill>
                <a:latin typeface="Calibri" panose="020F0502020204030204" pitchFamily="34" charset="0"/>
                <a:cs typeface="Calibri" panose="020F0502020204030204" pitchFamily="34" charset="0"/>
              </a:rPr>
              <a:t> Always wear hearing protection in noisy environments, even for short durations, to prevent cumulative damage. </a:t>
            </a:r>
            <a:r>
              <a:rPr lang="en-AU" sz="1200" i="1" dirty="0">
                <a:solidFill>
                  <a:srgbClr val="343434"/>
                </a:solidFill>
                <a:latin typeface="Calibri" panose="020F0502020204030204" pitchFamily="34" charset="0"/>
                <a:cs typeface="Calibri" panose="020F0502020204030204" pitchFamily="34" charset="0"/>
              </a:rPr>
              <a:t>Check Condition:</a:t>
            </a:r>
            <a:r>
              <a:rPr lang="en-AU" sz="1200" dirty="0">
                <a:solidFill>
                  <a:srgbClr val="343434"/>
                </a:solidFill>
                <a:latin typeface="Calibri" panose="020F0502020204030204" pitchFamily="34" charset="0"/>
                <a:cs typeface="Calibri" panose="020F0502020204030204" pitchFamily="34" charset="0"/>
              </a:rPr>
              <a:t> Regularly inspect your hearing protection for wear and tear, and replace them if they are damaged or no longer fit well. </a:t>
            </a:r>
            <a:r>
              <a:rPr lang="en-AU" sz="1200" i="1" dirty="0">
                <a:solidFill>
                  <a:srgbClr val="343434"/>
                </a:solidFill>
                <a:latin typeface="Calibri" panose="020F0502020204030204" pitchFamily="34" charset="0"/>
                <a:cs typeface="Calibri" panose="020F0502020204030204" pitchFamily="34" charset="0"/>
              </a:rPr>
              <a:t>Combine When Necessary:</a:t>
            </a:r>
            <a:r>
              <a:rPr lang="en-AU" sz="1200" dirty="0">
                <a:solidFill>
                  <a:srgbClr val="343434"/>
                </a:solidFill>
                <a:latin typeface="Calibri" panose="020F0502020204030204" pitchFamily="34" charset="0"/>
                <a:cs typeface="Calibri" panose="020F0502020204030204" pitchFamily="34" charset="0"/>
              </a:rPr>
              <a:t> In extremely loud environments, use both earplugs and earmuffs together for additional protection.</a:t>
            </a:r>
          </a:p>
          <a:p>
            <a:pPr marL="0" indent="0" algn="l">
              <a:buNone/>
            </a:pPr>
            <a:r>
              <a:rPr lang="en-AU" sz="1200" dirty="0">
                <a:solidFill>
                  <a:srgbClr val="343434"/>
                </a:solidFill>
                <a:latin typeface="Calibri" panose="020F0502020204030204" pitchFamily="34" charset="0"/>
                <a:cs typeface="Calibri" panose="020F0502020204030204" pitchFamily="34" charset="0"/>
              </a:rPr>
              <a:t>Proper use of hearing protection helps prevent noise-induced hearing loss and ensures long-term ear health.</a:t>
            </a:r>
          </a:p>
        </p:txBody>
      </p:sp>
      <p:pic>
        <p:nvPicPr>
          <p:cNvPr id="5" name="Picture 4" descr="D:\Users\emma.lenz\AppData\Local\Microsoft\Windows\Temporary Internet Files\Content.Outlook\ZO31M5VR\engage-colour-v2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pic>
        <p:nvPicPr>
          <p:cNvPr id="8" name="Picture 7" descr="A pair of orange earplugs&#10;&#10;Description automatically generated">
            <a:extLst>
              <a:ext uri="{FF2B5EF4-FFF2-40B4-BE49-F238E27FC236}">
                <a16:creationId xmlns:a16="http://schemas.microsoft.com/office/drawing/2014/main" id="{DCB22E5A-66C9-0506-4120-E6770EC21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2007" y="4434829"/>
            <a:ext cx="1940136" cy="1299891"/>
          </a:xfrm>
          <a:prstGeom prst="rect">
            <a:avLst/>
          </a:prstGeom>
        </p:spPr>
      </p:pic>
    </p:spTree>
    <p:extLst>
      <p:ext uri="{BB962C8B-B14F-4D97-AF65-F5344CB8AC3E}">
        <p14:creationId xmlns:p14="http://schemas.microsoft.com/office/powerpoint/2010/main" val="83984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air of reflective vests&#10;&#10;Description automatically generated">
            <a:extLst>
              <a:ext uri="{FF2B5EF4-FFF2-40B4-BE49-F238E27FC236}">
                <a16:creationId xmlns:a16="http://schemas.microsoft.com/office/drawing/2014/main" id="{E4AF3F9C-EAF2-D871-9461-2B63EE069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5854" y="2833668"/>
            <a:ext cx="2374846" cy="2374846"/>
          </a:xfrm>
          <a:prstGeom prst="rect">
            <a:avLst/>
          </a:prstGeom>
        </p:spPr>
      </p:pic>
      <p:pic>
        <p:nvPicPr>
          <p:cNvPr id="11" name="Picture 10" descr="A pair of safety vests&#10;&#10;Description automatically generated">
            <a:extLst>
              <a:ext uri="{FF2B5EF4-FFF2-40B4-BE49-F238E27FC236}">
                <a16:creationId xmlns:a16="http://schemas.microsoft.com/office/drawing/2014/main" id="{B6FA4618-9D3C-F015-939E-D9E57293CC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543" y="851994"/>
            <a:ext cx="2148854" cy="2148854"/>
          </a:xfrm>
          <a:prstGeom prst="rect">
            <a:avLst/>
          </a:prstGeom>
        </p:spPr>
      </p:pic>
      <p:pic>
        <p:nvPicPr>
          <p:cNvPr id="9" name="Picture 8" descr="A yellow and blue shirt with reflective stripes&#10;&#10;Description automatically generated">
            <a:extLst>
              <a:ext uri="{FF2B5EF4-FFF2-40B4-BE49-F238E27FC236}">
                <a16:creationId xmlns:a16="http://schemas.microsoft.com/office/drawing/2014/main" id="{F1CD4D67-3224-12BF-1C76-876F327B10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4094" y="4203653"/>
            <a:ext cx="1975082" cy="2468853"/>
          </a:xfrm>
          <a:prstGeom prst="rect">
            <a:avLst/>
          </a:prstGeom>
        </p:spPr>
      </p:pic>
      <p:pic>
        <p:nvPicPr>
          <p:cNvPr id="6" name="Picture 5" descr="A long sleeved orange shirt with white stripes&#10;&#10;Description automatically generated">
            <a:extLst>
              <a:ext uri="{FF2B5EF4-FFF2-40B4-BE49-F238E27FC236}">
                <a16:creationId xmlns:a16="http://schemas.microsoft.com/office/drawing/2014/main" id="{21CBC55A-6392-2698-DB52-9E03DD569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184" y="137196"/>
            <a:ext cx="1436031" cy="1914708"/>
          </a:xfrm>
          <a:prstGeom prst="rect">
            <a:avLst/>
          </a:prstGeom>
        </p:spPr>
      </p:pic>
      <p:sp>
        <p:nvSpPr>
          <p:cNvPr id="2" name="Title 1"/>
          <p:cNvSpPr>
            <a:spLocks noGrp="1"/>
          </p:cNvSpPr>
          <p:nvPr>
            <p:ph type="title"/>
          </p:nvPr>
        </p:nvSpPr>
        <p:spPr/>
        <p:txBody>
          <a:bodyPr/>
          <a:lstStyle/>
          <a:p>
            <a:r>
              <a:rPr lang="en-US" dirty="0">
                <a:latin typeface="Calibri" pitchFamily="34" charset="0"/>
                <a:cs typeface="Calibri" pitchFamily="34" charset="0"/>
              </a:rPr>
              <a:t>High Visibility Clothing</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495300" y="1600200"/>
            <a:ext cx="4823456" cy="4571970"/>
          </a:xfrm>
        </p:spPr>
        <p:txBody>
          <a:bodyPr>
            <a:normAutofit/>
          </a:bodyPr>
          <a:lstStyle/>
          <a:p>
            <a:pPr marL="0" indent="0" algn="l">
              <a:buNone/>
            </a:pPr>
            <a:r>
              <a:rPr lang="en-AU" sz="1600" b="0" i="0" dirty="0">
                <a:solidFill>
                  <a:srgbClr val="343434"/>
                </a:solidFill>
                <a:effectLst/>
                <a:latin typeface="Calibri" panose="020F0502020204030204" pitchFamily="34" charset="0"/>
                <a:cs typeface="Calibri" panose="020F0502020204030204" pitchFamily="34" charset="0"/>
              </a:rPr>
              <a:t>High Visibility clothing is a staple in any working environment.  Bright colours combined with reflective tape provides visual indicators for all employees in a working environment.</a:t>
            </a:r>
          </a:p>
          <a:p>
            <a:pPr marL="0" indent="0" algn="l">
              <a:buNone/>
            </a:pPr>
            <a:r>
              <a:rPr lang="en-AU" sz="1600" dirty="0">
                <a:solidFill>
                  <a:srgbClr val="343434"/>
                </a:solidFill>
                <a:latin typeface="Calibri" panose="020F0502020204030204" pitchFamily="34" charset="0"/>
                <a:cs typeface="Calibri" panose="020F0502020204030204" pitchFamily="34" charset="0"/>
              </a:rPr>
              <a:t>Sites will determine specific requirements such as long sleeves, material make up, tape pattern and other identifying factors.</a:t>
            </a:r>
          </a:p>
          <a:p>
            <a:pPr marL="0" indent="0" algn="l">
              <a:buNone/>
            </a:pPr>
            <a:r>
              <a:rPr lang="en-AU" sz="1600" dirty="0">
                <a:solidFill>
                  <a:srgbClr val="343434"/>
                </a:solidFill>
                <a:latin typeface="Calibri" panose="020F0502020204030204" pitchFamily="34" charset="0"/>
                <a:cs typeface="Calibri" panose="020F0502020204030204" pitchFamily="34" charset="0"/>
              </a:rPr>
              <a:t>It is essential that this PPE is well maintained and fit for purpose. It is your responsibility to manage, care and maintain your shirts, pants, overalls or other items to ensure.</a:t>
            </a:r>
          </a:p>
          <a:p>
            <a:pPr marL="0" indent="0" algn="l">
              <a:buNone/>
            </a:pPr>
            <a:r>
              <a:rPr lang="en-AU" sz="1600" dirty="0">
                <a:solidFill>
                  <a:srgbClr val="343434"/>
                </a:solidFill>
                <a:latin typeface="Calibri" panose="020F0502020204030204" pitchFamily="34" charset="0"/>
                <a:cs typeface="Calibri" panose="020F0502020204030204" pitchFamily="34" charset="0"/>
              </a:rPr>
              <a:t>Where reflective tape is required, ensure this is not obstructed by other items, ensure the clothing fits and is not loose or untucked. </a:t>
            </a:r>
          </a:p>
          <a:p>
            <a:pPr marL="0" indent="0" algn="l">
              <a:buNone/>
            </a:pPr>
            <a:r>
              <a:rPr lang="en-AU" sz="1600" dirty="0">
                <a:solidFill>
                  <a:srgbClr val="343434"/>
                </a:solidFill>
                <a:latin typeface="Calibri" panose="020F0502020204030204" pitchFamily="34" charset="0"/>
                <a:cs typeface="Calibri" panose="020F0502020204030204" pitchFamily="34" charset="0"/>
              </a:rPr>
              <a:t>Confirm site specific requirements with Engage representatives on commencement.</a:t>
            </a:r>
          </a:p>
          <a:p>
            <a:pPr marL="0" indent="0" algn="l">
              <a:buNone/>
            </a:pPr>
            <a:endParaRPr lang="en-AU" sz="1600" dirty="0">
              <a:solidFill>
                <a:srgbClr val="343434"/>
              </a:solidFill>
              <a:latin typeface="Calibri" panose="020F0502020204030204" pitchFamily="34" charset="0"/>
              <a:cs typeface="Calibri" panose="020F0502020204030204" pitchFamily="34" charset="0"/>
            </a:endParaRPr>
          </a:p>
        </p:txBody>
      </p:sp>
      <p:pic>
        <p:nvPicPr>
          <p:cNvPr id="5" name="Picture 4" descr="D:\Users\emma.lenz\AppData\Local\Microsoft\Windows\Temporary Internet Files\Content.Outlook\ZO31M5VR\engage-colour-v2 (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spTree>
    <p:extLst>
      <p:ext uri="{BB962C8B-B14F-4D97-AF65-F5344CB8AC3E}">
        <p14:creationId xmlns:p14="http://schemas.microsoft.com/office/powerpoint/2010/main" val="162922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safety goggles and a helmet&#10;&#10;Description automatically generated">
            <a:extLst>
              <a:ext uri="{FF2B5EF4-FFF2-40B4-BE49-F238E27FC236}">
                <a16:creationId xmlns:a16="http://schemas.microsoft.com/office/drawing/2014/main" id="{3812D4BA-BE9F-FAB2-98C9-1C2AE8F1CF8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0"/>
            <a:ext cx="9906000" cy="6857999"/>
          </a:xfrm>
          <a:prstGeom prst="rect">
            <a:avLst/>
          </a:prstGeom>
        </p:spPr>
      </p:pic>
      <p:grpSp>
        <p:nvGrpSpPr>
          <p:cNvPr id="9" name="Group 8"/>
          <p:cNvGrpSpPr/>
          <p:nvPr/>
        </p:nvGrpSpPr>
        <p:grpSpPr>
          <a:xfrm>
            <a:off x="609647" y="3364993"/>
            <a:ext cx="1854620" cy="2701452"/>
            <a:chOff x="609647" y="3364993"/>
            <a:chExt cx="1854620" cy="2701452"/>
          </a:xfrm>
        </p:grpSpPr>
        <p:sp>
          <p:nvSpPr>
            <p:cNvPr id="8" name="Oval 7"/>
            <p:cNvSpPr/>
            <p:nvPr/>
          </p:nvSpPr>
          <p:spPr>
            <a:xfrm>
              <a:off x="609647" y="3364993"/>
              <a:ext cx="1508744" cy="1408161"/>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09093" y="4857741"/>
              <a:ext cx="709946" cy="653156"/>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63520" y="4496735"/>
              <a:ext cx="400747" cy="368689"/>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00637" y="5789443"/>
              <a:ext cx="301087" cy="277002"/>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175209" y="5493553"/>
              <a:ext cx="161987" cy="151139"/>
            </a:xfrm>
            <a:prstGeom prst="ellipse">
              <a:avLst/>
            </a:prstGeom>
            <a:solidFill>
              <a:srgbClr val="BDD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green and black logo&#10;&#10;Description automatically generated">
            <a:extLst>
              <a:ext uri="{FF2B5EF4-FFF2-40B4-BE49-F238E27FC236}">
                <a16:creationId xmlns:a16="http://schemas.microsoft.com/office/drawing/2014/main" id="{58941CF3-C53F-C4D1-040D-BFF7962FD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525" y="45757"/>
            <a:ext cx="3704762" cy="3123809"/>
          </a:xfrm>
          <a:prstGeom prst="rect">
            <a:avLst/>
          </a:prstGeom>
        </p:spPr>
      </p:pic>
      <p:sp>
        <p:nvSpPr>
          <p:cNvPr id="16" name="Rectangle: Rounded Corners 15">
            <a:extLst>
              <a:ext uri="{FF2B5EF4-FFF2-40B4-BE49-F238E27FC236}">
                <a16:creationId xmlns:a16="http://schemas.microsoft.com/office/drawing/2014/main" id="{C792C2B6-CB47-D4F8-2181-EB12F43F4D77}"/>
              </a:ext>
            </a:extLst>
          </p:cNvPr>
          <p:cNvSpPr/>
          <p:nvPr/>
        </p:nvSpPr>
        <p:spPr>
          <a:xfrm>
            <a:off x="3226595" y="4159817"/>
            <a:ext cx="4206194" cy="210379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8C59883F-71F0-49D7-1468-F87A3D6A2A6B}"/>
              </a:ext>
            </a:extLst>
          </p:cNvPr>
          <p:cNvSpPr txBox="1"/>
          <p:nvPr/>
        </p:nvSpPr>
        <p:spPr>
          <a:xfrm>
            <a:off x="3045122" y="4214823"/>
            <a:ext cx="4619633" cy="1938992"/>
          </a:xfrm>
          <a:prstGeom prst="rect">
            <a:avLst/>
          </a:prstGeom>
          <a:noFill/>
        </p:spPr>
        <p:txBody>
          <a:bodyPr wrap="square" rtlCol="0">
            <a:spAutoFit/>
          </a:bodyPr>
          <a:lstStyle/>
          <a:p>
            <a:pPr algn="ctr"/>
            <a:r>
              <a:rPr lang="en-US" sz="4000" b="1" cap="small" dirty="0">
                <a:latin typeface="Calibri" panose="020F0502020204030204" pitchFamily="34" charset="0"/>
                <a:cs typeface="Calibri" pitchFamily="34" charset="0"/>
              </a:rPr>
              <a:t>Complete the Induction Questionnaire</a:t>
            </a:r>
            <a:endParaRPr lang="en-AU" sz="4000" b="1" cap="small" dirty="0"/>
          </a:p>
        </p:txBody>
      </p:sp>
    </p:spTree>
    <p:extLst>
      <p:ext uri="{BB962C8B-B14F-4D97-AF65-F5344CB8AC3E}">
        <p14:creationId xmlns:p14="http://schemas.microsoft.com/office/powerpoint/2010/main" val="119520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Engage Us </a:t>
            </a:r>
            <a:br>
              <a:rPr lang="en-US" dirty="0">
                <a:latin typeface="Calibri" pitchFamily="34" charset="0"/>
              </a:rPr>
            </a:br>
            <a:r>
              <a:rPr lang="en-US" dirty="0">
                <a:latin typeface="Calibri" pitchFamily="34" charset="0"/>
              </a:rPr>
              <a:t>Safety Goal &amp; Responsibilities</a:t>
            </a:r>
            <a:endParaRPr lang="en-AU" dirty="0">
              <a:latin typeface="Calibri" pitchFamily="34" charset="0"/>
            </a:endParaRPr>
          </a:p>
        </p:txBody>
      </p:sp>
      <p:sp>
        <p:nvSpPr>
          <p:cNvPr id="3" name="Content Placeholder 2"/>
          <p:cNvSpPr>
            <a:spLocks noGrp="1"/>
          </p:cNvSpPr>
          <p:nvPr>
            <p:ph sz="quarter" idx="1"/>
          </p:nvPr>
        </p:nvSpPr>
        <p:spPr/>
        <p:txBody>
          <a:bodyPr>
            <a:normAutofit/>
          </a:bodyPr>
          <a:lstStyle/>
          <a:p>
            <a:pPr>
              <a:lnSpc>
                <a:spcPct val="80000"/>
              </a:lnSpc>
            </a:pPr>
            <a:r>
              <a:rPr lang="en-US" sz="1800" dirty="0">
                <a:latin typeface="Calibri" pitchFamily="34" charset="0"/>
                <a:cs typeface="Calibri" pitchFamily="34" charset="0"/>
              </a:rPr>
              <a:t>Here at Engage our goal is Zero Harm to employees</a:t>
            </a:r>
          </a:p>
          <a:p>
            <a:pPr>
              <a:lnSpc>
                <a:spcPct val="80000"/>
              </a:lnSpc>
            </a:pPr>
            <a:endParaRPr lang="en-US" sz="1000" dirty="0">
              <a:latin typeface="Calibri" pitchFamily="34" charset="0"/>
              <a:cs typeface="Calibri" pitchFamily="34" charset="0"/>
            </a:endParaRPr>
          </a:p>
          <a:p>
            <a:pPr>
              <a:lnSpc>
                <a:spcPct val="80000"/>
              </a:lnSpc>
            </a:pPr>
            <a:r>
              <a:rPr lang="en-US" sz="1800" dirty="0">
                <a:latin typeface="Calibri" pitchFamily="34" charset="0"/>
                <a:cs typeface="Calibri" pitchFamily="34" charset="0"/>
              </a:rPr>
              <a:t>We promote safety on-site, in-office and over all through:</a:t>
            </a:r>
          </a:p>
          <a:p>
            <a:pPr lvl="1">
              <a:lnSpc>
                <a:spcPct val="80000"/>
              </a:lnSpc>
            </a:pPr>
            <a:r>
              <a:rPr lang="en-US" sz="1800" dirty="0">
                <a:latin typeface="Calibri" pitchFamily="34" charset="0"/>
                <a:cs typeface="Calibri" pitchFamily="34" charset="0"/>
              </a:rPr>
              <a:t>Site Safety Assessments prior to employee placements</a:t>
            </a:r>
          </a:p>
          <a:p>
            <a:pPr lvl="1">
              <a:lnSpc>
                <a:spcPct val="80000"/>
              </a:lnSpc>
              <a:buNone/>
            </a:pPr>
            <a:endParaRPr lang="en-US" sz="300" dirty="0">
              <a:latin typeface="Calibri" pitchFamily="34" charset="0"/>
              <a:cs typeface="Calibri" pitchFamily="34" charset="0"/>
            </a:endParaRPr>
          </a:p>
          <a:p>
            <a:pPr lvl="1">
              <a:lnSpc>
                <a:spcPct val="80000"/>
              </a:lnSpc>
              <a:buNone/>
            </a:pPr>
            <a:endParaRPr lang="en-US" sz="2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Risk Assessment &amp; Potential Hazard Identification on work tasks</a:t>
            </a:r>
          </a:p>
          <a:p>
            <a:pPr lvl="1">
              <a:lnSpc>
                <a:spcPct val="80000"/>
              </a:lnSpc>
              <a:buNone/>
            </a:pPr>
            <a:endParaRPr lang="en-US" sz="300" dirty="0">
              <a:latin typeface="Calibri" pitchFamily="34" charset="0"/>
              <a:cs typeface="Calibri" pitchFamily="34" charset="0"/>
            </a:endParaRPr>
          </a:p>
          <a:p>
            <a:pPr lvl="1">
              <a:lnSpc>
                <a:spcPct val="80000"/>
              </a:lnSpc>
            </a:pPr>
            <a:endParaRPr lang="en-US" sz="2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Working with clients to increase safety awareness and reduce incidence of injury or harm on site</a:t>
            </a:r>
          </a:p>
          <a:p>
            <a:pPr lvl="1">
              <a:lnSpc>
                <a:spcPct val="80000"/>
              </a:lnSpc>
            </a:pPr>
            <a:endParaRPr lang="en-US" sz="3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Regular contact with clients and employees on-site to address concerns</a:t>
            </a:r>
          </a:p>
          <a:p>
            <a:pPr lvl="1">
              <a:lnSpc>
                <a:spcPct val="80000"/>
              </a:lnSpc>
              <a:buNone/>
            </a:pPr>
            <a:endParaRPr lang="en-US" sz="3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Provide PPE and site specific details to candidates</a:t>
            </a:r>
          </a:p>
          <a:p>
            <a:pPr lvl="1">
              <a:lnSpc>
                <a:spcPct val="80000"/>
              </a:lnSpc>
              <a:buNone/>
            </a:pPr>
            <a:endParaRPr lang="en-US" sz="3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Integrated employee focused return to work &amp; rehabilitation</a:t>
            </a:r>
          </a:p>
          <a:p>
            <a:pPr lvl="1">
              <a:lnSpc>
                <a:spcPct val="80000"/>
              </a:lnSpc>
            </a:pPr>
            <a:endParaRPr lang="en-US" sz="1000" dirty="0">
              <a:latin typeface="Calibri" pitchFamily="34" charset="0"/>
              <a:cs typeface="Calibri" pitchFamily="34" charset="0"/>
            </a:endParaRPr>
          </a:p>
          <a:p>
            <a:pPr>
              <a:lnSpc>
                <a:spcPct val="80000"/>
              </a:lnSpc>
            </a:pPr>
            <a:r>
              <a:rPr lang="en-US" sz="1800" dirty="0">
                <a:latin typeface="Calibri" pitchFamily="34" charset="0"/>
                <a:cs typeface="Calibri" pitchFamily="34" charset="0"/>
              </a:rPr>
              <a:t>We Promote Safety with our Clients &amp; Candidates</a:t>
            </a:r>
          </a:p>
          <a:p>
            <a:pPr lvl="1">
              <a:lnSpc>
                <a:spcPct val="80000"/>
              </a:lnSpc>
            </a:pPr>
            <a:r>
              <a:rPr lang="en-US" sz="1800" dirty="0">
                <a:latin typeface="Calibri" pitchFamily="34" charset="0"/>
                <a:cs typeface="Calibri" pitchFamily="34" charset="0"/>
              </a:rPr>
              <a:t>Ensure clients promote best practice Occupational Health &amp; Safety systems</a:t>
            </a:r>
          </a:p>
          <a:p>
            <a:pPr lvl="1">
              <a:lnSpc>
                <a:spcPct val="80000"/>
              </a:lnSpc>
              <a:buNone/>
            </a:pPr>
            <a:endParaRPr lang="en-US" sz="300" dirty="0">
              <a:latin typeface="Calibri" pitchFamily="34" charset="0"/>
              <a:cs typeface="Calibri" pitchFamily="34" charset="0"/>
            </a:endParaRPr>
          </a:p>
          <a:p>
            <a:pPr lvl="1">
              <a:lnSpc>
                <a:spcPct val="80000"/>
              </a:lnSpc>
            </a:pPr>
            <a:r>
              <a:rPr lang="en-US" sz="1800" dirty="0">
                <a:latin typeface="Calibri" pitchFamily="34" charset="0"/>
                <a:cs typeface="Calibri" pitchFamily="34" charset="0"/>
              </a:rPr>
              <a:t>Ensure candidates are ‘work-aware’ and can commit to the Engage Safety System expectation</a:t>
            </a:r>
          </a:p>
        </p:txBody>
      </p:sp>
      <p:pic>
        <p:nvPicPr>
          <p:cNvPr id="8" name="Picture 7" descr="D:\Users\emma.lenz\AppData\Local\Microsoft\Windows\Temporary Internet Files\Content.Outlook\ZO31M5VR\engage-colour-v2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What Are Your Obligations?</a:t>
            </a:r>
            <a:endParaRPr lang="en-AU" dirty="0">
              <a:latin typeface="Calibri" pitchFamily="34" charset="0"/>
              <a:cs typeface="Calibri" pitchFamily="34" charset="0"/>
            </a:endParaRPr>
          </a:p>
        </p:txBody>
      </p:sp>
      <p:sp>
        <p:nvSpPr>
          <p:cNvPr id="3" name="Content Placeholder 2"/>
          <p:cNvSpPr>
            <a:spLocks noGrp="1"/>
          </p:cNvSpPr>
          <p:nvPr>
            <p:ph sz="quarter" idx="1"/>
          </p:nvPr>
        </p:nvSpPr>
        <p:spPr/>
        <p:txBody>
          <a:bodyPr>
            <a:noAutofit/>
          </a:bodyPr>
          <a:lstStyle/>
          <a:p>
            <a:r>
              <a:rPr lang="en-US" sz="1800" dirty="0">
                <a:latin typeface="Calibri" pitchFamily="34" charset="0"/>
                <a:cs typeface="Calibri" pitchFamily="34" charset="0"/>
              </a:rPr>
              <a:t>Engage Employees – It is your responsibility to:</a:t>
            </a:r>
          </a:p>
          <a:p>
            <a:pPr lvl="1">
              <a:buFontTx/>
              <a:buNone/>
            </a:pPr>
            <a:endParaRPr lang="en-AU" sz="900" dirty="0">
              <a:latin typeface="Calibri" pitchFamily="34" charset="0"/>
              <a:cs typeface="Calibri" pitchFamily="34" charset="0"/>
            </a:endParaRPr>
          </a:p>
          <a:p>
            <a:pPr lvl="1"/>
            <a:r>
              <a:rPr lang="en-AU" sz="1800" dirty="0">
                <a:latin typeface="Calibri" pitchFamily="34" charset="0"/>
                <a:cs typeface="Calibri" pitchFamily="34" charset="0"/>
              </a:rPr>
              <a:t>Follow  health and safety instructions provided by the employer &amp; host client</a:t>
            </a:r>
          </a:p>
          <a:p>
            <a:pPr lvl="1"/>
            <a:endParaRPr lang="en-AU" sz="500" dirty="0">
              <a:latin typeface="Calibri" pitchFamily="34" charset="0"/>
              <a:cs typeface="Calibri" pitchFamily="34" charset="0"/>
            </a:endParaRPr>
          </a:p>
          <a:p>
            <a:pPr lvl="1"/>
            <a:r>
              <a:rPr lang="en-AU" sz="1800" dirty="0">
                <a:latin typeface="Calibri" pitchFamily="34" charset="0"/>
                <a:cs typeface="Calibri" pitchFamily="34" charset="0"/>
              </a:rPr>
              <a:t>Correctly use personal protective equipment and clothing as directed</a:t>
            </a:r>
          </a:p>
          <a:p>
            <a:pPr lvl="1"/>
            <a:endParaRPr lang="en-US" sz="500" dirty="0">
              <a:latin typeface="Calibri" pitchFamily="34" charset="0"/>
              <a:cs typeface="Calibri" pitchFamily="34" charset="0"/>
            </a:endParaRPr>
          </a:p>
          <a:p>
            <a:pPr lvl="1"/>
            <a:r>
              <a:rPr lang="en-US" sz="1800" dirty="0">
                <a:latin typeface="Calibri" pitchFamily="34" charset="0"/>
                <a:cs typeface="Calibri" pitchFamily="34" charset="0"/>
              </a:rPr>
              <a:t>Maintain the </a:t>
            </a:r>
            <a:r>
              <a:rPr lang="en-AU" sz="1800" dirty="0">
                <a:latin typeface="Calibri" pitchFamily="34" charset="0"/>
                <a:cs typeface="Calibri" pitchFamily="34" charset="0"/>
              </a:rPr>
              <a:t>personal protective equipment</a:t>
            </a:r>
            <a:r>
              <a:rPr lang="en-US" sz="1800" dirty="0">
                <a:latin typeface="Calibri" pitchFamily="34" charset="0"/>
                <a:cs typeface="Calibri" pitchFamily="34" charset="0"/>
              </a:rPr>
              <a:t> in good working condition</a:t>
            </a:r>
            <a:endParaRPr lang="en-AU" sz="1800" dirty="0">
              <a:latin typeface="Calibri" pitchFamily="34" charset="0"/>
              <a:cs typeface="Calibri" pitchFamily="34" charset="0"/>
            </a:endParaRPr>
          </a:p>
          <a:p>
            <a:pPr lvl="1"/>
            <a:endParaRPr lang="en-US" sz="500" dirty="0">
              <a:latin typeface="Calibri" pitchFamily="34" charset="0"/>
              <a:cs typeface="Calibri" pitchFamily="34" charset="0"/>
            </a:endParaRPr>
          </a:p>
          <a:p>
            <a:pPr lvl="1"/>
            <a:r>
              <a:rPr lang="en-US" sz="1800" dirty="0">
                <a:latin typeface="Calibri" pitchFamily="34" charset="0"/>
                <a:cs typeface="Calibri" pitchFamily="34" charset="0"/>
              </a:rPr>
              <a:t>Immediately report work related injuries, incidents &amp; near misses to host client &amp; employer</a:t>
            </a:r>
            <a:endParaRPr lang="en-AU" sz="900" dirty="0">
              <a:latin typeface="Calibri" pitchFamily="34" charset="0"/>
              <a:cs typeface="Calibri" pitchFamily="34" charset="0"/>
            </a:endParaRPr>
          </a:p>
          <a:p>
            <a:pPr lvl="1"/>
            <a:endParaRPr lang="en-AU" sz="500" dirty="0">
              <a:latin typeface="Calibri" pitchFamily="34" charset="0"/>
              <a:cs typeface="Calibri" pitchFamily="34" charset="0"/>
            </a:endParaRPr>
          </a:p>
          <a:p>
            <a:pPr lvl="1"/>
            <a:r>
              <a:rPr lang="en-AU" sz="1800" dirty="0">
                <a:latin typeface="Calibri" pitchFamily="34" charset="0"/>
                <a:cs typeface="Calibri" pitchFamily="34" charset="0"/>
              </a:rPr>
              <a:t>Report hazards &amp; risks to host client &amp; employer</a:t>
            </a:r>
          </a:p>
          <a:p>
            <a:pPr lvl="1"/>
            <a:endParaRPr lang="en-AU" sz="500" dirty="0">
              <a:latin typeface="Calibri" pitchFamily="34" charset="0"/>
              <a:cs typeface="Calibri" pitchFamily="34" charset="0"/>
            </a:endParaRPr>
          </a:p>
          <a:p>
            <a:pPr lvl="1"/>
            <a:r>
              <a:rPr lang="en-AU" sz="1800" dirty="0">
                <a:latin typeface="Calibri" pitchFamily="34" charset="0"/>
                <a:cs typeface="Calibri" pitchFamily="34" charset="0"/>
              </a:rPr>
              <a:t>Cooperate with employer &amp; host client on Work Health &amp; Safety Matters including:</a:t>
            </a:r>
          </a:p>
          <a:p>
            <a:pPr lvl="2"/>
            <a:r>
              <a:rPr lang="en-US" dirty="0">
                <a:latin typeface="Calibri" pitchFamily="34" charset="0"/>
                <a:cs typeface="Calibri" pitchFamily="34" charset="0"/>
              </a:rPr>
              <a:t>Inductions</a:t>
            </a:r>
          </a:p>
          <a:p>
            <a:pPr lvl="2"/>
            <a:r>
              <a:rPr lang="en-US" dirty="0">
                <a:latin typeface="Calibri" pitchFamily="34" charset="0"/>
                <a:cs typeface="Calibri" pitchFamily="34" charset="0"/>
              </a:rPr>
              <a:t>Site Specific Instructions</a:t>
            </a:r>
          </a:p>
          <a:p>
            <a:pPr lvl="2"/>
            <a:r>
              <a:rPr lang="en-US" dirty="0">
                <a:latin typeface="Calibri" pitchFamily="34" charset="0"/>
                <a:cs typeface="Calibri" pitchFamily="34" charset="0"/>
              </a:rPr>
              <a:t>Pre-Employment Checks and Requirements</a:t>
            </a:r>
          </a:p>
        </p:txBody>
      </p:sp>
      <p:pic>
        <p:nvPicPr>
          <p:cNvPr id="5" name="Picture 4" descr="D:\Users\emma.lenz\AppData\Local\Microsoft\Windows\Temporary Internet Files\Content.Outlook\ZO31M5VR\engage-colour-v2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50" y="5434298"/>
            <a:ext cx="1193535" cy="914400"/>
          </a:xfrm>
          <a:prstGeom prst="rect">
            <a:avLst/>
          </a:prstGeom>
          <a:solidFill>
            <a:schemeClr val="bg1"/>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itchFamily="34" charset="0"/>
                <a:cs typeface="Calibri" pitchFamily="34" charset="0"/>
              </a:rPr>
              <a:t>Personal Protective Equipment (PPE)</a:t>
            </a:r>
            <a:endParaRPr lang="en-AU" dirty="0">
              <a:latin typeface="Calibri" pitchFamily="34" charset="0"/>
              <a:cs typeface="Calibri" pitchFamily="34" charset="0"/>
            </a:endParaRPr>
          </a:p>
        </p:txBody>
      </p:sp>
      <p:pic>
        <p:nvPicPr>
          <p:cNvPr id="9" name="Picture 8" descr="D:\Users\emma.lenz\AppData\Local\Microsoft\Windows\Temporary Internet Files\Content.Outlook\ZO31M5VR\engage-colour-v2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sp>
        <p:nvSpPr>
          <p:cNvPr id="4" name="Content Placeholder 2">
            <a:extLst>
              <a:ext uri="{FF2B5EF4-FFF2-40B4-BE49-F238E27FC236}">
                <a16:creationId xmlns:a16="http://schemas.microsoft.com/office/drawing/2014/main" id="{8096C91C-48A3-36EA-F855-C092688D0FB2}"/>
              </a:ext>
            </a:extLst>
          </p:cNvPr>
          <p:cNvSpPr txBox="1">
            <a:spLocks/>
          </p:cNvSpPr>
          <p:nvPr/>
        </p:nvSpPr>
        <p:spPr>
          <a:xfrm>
            <a:off x="489724" y="1417638"/>
            <a:ext cx="8089900" cy="173704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pPr>
            <a:endParaRPr lang="en-AU" sz="18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F8548FF0-C96C-2193-52D8-305B5597BB56}"/>
              </a:ext>
            </a:extLst>
          </p:cNvPr>
          <p:cNvSpPr txBox="1"/>
          <p:nvPr/>
        </p:nvSpPr>
        <p:spPr>
          <a:xfrm>
            <a:off x="563928" y="1508781"/>
            <a:ext cx="8015696" cy="923330"/>
          </a:xfrm>
          <a:prstGeom prst="rect">
            <a:avLst/>
          </a:prstGeom>
          <a:noFill/>
        </p:spPr>
        <p:txBody>
          <a:bodyPr wrap="square" rtlCol="0">
            <a:spAutoFit/>
          </a:bodyPr>
          <a:lstStyle/>
          <a:p>
            <a:r>
              <a:rPr lang="en-US" sz="1800" dirty="0">
                <a:latin typeface="Calibri" pitchFamily="34" charset="0"/>
                <a:cs typeface="Calibri" pitchFamily="34" charset="0"/>
              </a:rPr>
              <a:t>PPE is any physical material, barrier, clothing or apparatus worn or utilized by worker in the course of their duties to keep them healthy and safe.  </a:t>
            </a:r>
            <a:endParaRPr lang="en-AU" sz="1800" dirty="0">
              <a:latin typeface="Calibri" pitchFamily="34" charset="0"/>
              <a:cs typeface="Calibri" pitchFamily="34" charset="0"/>
            </a:endParaRPr>
          </a:p>
          <a:p>
            <a:endParaRPr lang="en-AU" dirty="0"/>
          </a:p>
        </p:txBody>
      </p:sp>
      <p:sp>
        <p:nvSpPr>
          <p:cNvPr id="6" name="TextBox 5">
            <a:extLst>
              <a:ext uri="{FF2B5EF4-FFF2-40B4-BE49-F238E27FC236}">
                <a16:creationId xmlns:a16="http://schemas.microsoft.com/office/drawing/2014/main" id="{049B3590-A122-678C-67F8-1BBAEC82F786}"/>
              </a:ext>
            </a:extLst>
          </p:cNvPr>
          <p:cNvSpPr txBox="1"/>
          <p:nvPr/>
        </p:nvSpPr>
        <p:spPr>
          <a:xfrm>
            <a:off x="2301269" y="2423517"/>
            <a:ext cx="4541014" cy="369332"/>
          </a:xfrm>
          <a:prstGeom prst="rect">
            <a:avLst/>
          </a:prstGeom>
          <a:noFill/>
        </p:spPr>
        <p:txBody>
          <a:bodyPr wrap="square" rtlCol="0">
            <a:spAutoFit/>
          </a:bodyPr>
          <a:lstStyle/>
          <a:p>
            <a:r>
              <a:rPr lang="en-US" sz="1800" dirty="0">
                <a:latin typeface="Calibri" pitchFamily="34" charset="0"/>
                <a:cs typeface="Calibri" pitchFamily="34" charset="0"/>
              </a:rPr>
              <a:t>Typically, PPE will include items such as:</a:t>
            </a:r>
          </a:p>
        </p:txBody>
      </p:sp>
      <p:graphicFrame>
        <p:nvGraphicFramePr>
          <p:cNvPr id="7" name="Table 6">
            <a:extLst>
              <a:ext uri="{FF2B5EF4-FFF2-40B4-BE49-F238E27FC236}">
                <a16:creationId xmlns:a16="http://schemas.microsoft.com/office/drawing/2014/main" id="{60BE1EA7-4773-2E46-BF44-BB6BEFC0EB8E}"/>
              </a:ext>
            </a:extLst>
          </p:cNvPr>
          <p:cNvGraphicFramePr>
            <a:graphicFrameLocks noGrp="1"/>
          </p:cNvGraphicFramePr>
          <p:nvPr>
            <p:extLst>
              <p:ext uri="{D42A27DB-BD31-4B8C-83A1-F6EECF244321}">
                <p14:modId xmlns:p14="http://schemas.microsoft.com/office/powerpoint/2010/main" val="886597502"/>
              </p:ext>
            </p:extLst>
          </p:nvPr>
        </p:nvGraphicFramePr>
        <p:xfrm>
          <a:off x="1232674" y="2962850"/>
          <a:ext cx="6604000" cy="146304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3393622353"/>
                    </a:ext>
                  </a:extLst>
                </a:gridCol>
                <a:gridCol w="3302000">
                  <a:extLst>
                    <a:ext uri="{9D8B030D-6E8A-4147-A177-3AD203B41FA5}">
                      <a16:colId xmlns:a16="http://schemas.microsoft.com/office/drawing/2014/main" val="2901686216"/>
                    </a:ext>
                  </a:extLst>
                </a:gridCol>
              </a:tblGrid>
              <a:tr h="370840">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Safety Boots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Eye Protection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Hard Hats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High Visibility Clothing</a:t>
                      </a:r>
                    </a:p>
                    <a:p>
                      <a:pPr marL="285750" indent="-285750">
                        <a:buFont typeface="Arial" panose="020B0604020202020204" pitchFamily="34" charset="0"/>
                        <a:buChar char="•"/>
                      </a:pPr>
                      <a:r>
                        <a:rPr lang="en-AU" dirty="0">
                          <a:latin typeface="Calibri" panose="020F0502020204030204" pitchFamily="34" charset="0"/>
                          <a:cs typeface="Calibri" panose="020F0502020204030204" pitchFamily="34" charset="0"/>
                        </a:rPr>
                        <a:t>Coveralls</a:t>
                      </a:r>
                    </a:p>
                  </a:txBody>
                  <a:tcPr>
                    <a:solidFill>
                      <a:schemeClr val="accent2"/>
                    </a:solidFill>
                  </a:tcPr>
                </a:tc>
                <a:tc>
                  <a:txBody>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Hearing Protection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Respiratory Protection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Gloves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Safety Harness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Durable Clothing</a:t>
                      </a:r>
                      <a:endParaRPr lang="en-AU" dirty="0">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409956146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artoon character wearing a helmet and gloves&#10;&#10;Description automatically generated">
            <a:extLst>
              <a:ext uri="{FF2B5EF4-FFF2-40B4-BE49-F238E27FC236}">
                <a16:creationId xmlns:a16="http://schemas.microsoft.com/office/drawing/2014/main" id="{C8741368-E75E-BF37-BD54-01A96AE7F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073" y="205756"/>
            <a:ext cx="5897853" cy="5897853"/>
          </a:xfrm>
          <a:prstGeom prst="rect">
            <a:avLst/>
          </a:prstGeom>
        </p:spPr>
      </p:pic>
      <p:pic>
        <p:nvPicPr>
          <p:cNvPr id="9" name="Picture 8" descr="D:\Users\emma.lenz\AppData\Local\Microsoft\Windows\Temporary Internet Files\Content.Outlook\ZO31M5VR\engage-colour-v2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sp>
        <p:nvSpPr>
          <p:cNvPr id="4" name="Content Placeholder 2">
            <a:extLst>
              <a:ext uri="{FF2B5EF4-FFF2-40B4-BE49-F238E27FC236}">
                <a16:creationId xmlns:a16="http://schemas.microsoft.com/office/drawing/2014/main" id="{8096C91C-48A3-36EA-F855-C092688D0FB2}"/>
              </a:ext>
            </a:extLst>
          </p:cNvPr>
          <p:cNvSpPr txBox="1">
            <a:spLocks/>
          </p:cNvSpPr>
          <p:nvPr/>
        </p:nvSpPr>
        <p:spPr>
          <a:xfrm>
            <a:off x="489724" y="1417638"/>
            <a:ext cx="8089900" cy="173704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pPr>
            <a:endParaRPr lang="en-AU" sz="1800" dirty="0">
              <a:latin typeface="Calibri" pitchFamily="34" charset="0"/>
              <a:cs typeface="Calibri" pitchFamily="34" charset="0"/>
            </a:endParaRPr>
          </a:p>
        </p:txBody>
      </p:sp>
      <p:sp>
        <p:nvSpPr>
          <p:cNvPr id="20" name="TextBox 19">
            <a:extLst>
              <a:ext uri="{FF2B5EF4-FFF2-40B4-BE49-F238E27FC236}">
                <a16:creationId xmlns:a16="http://schemas.microsoft.com/office/drawing/2014/main" id="{516E88CA-EDAF-F7B1-91EF-D734C813393A}"/>
              </a:ext>
            </a:extLst>
          </p:cNvPr>
          <p:cNvSpPr txBox="1"/>
          <p:nvPr/>
        </p:nvSpPr>
        <p:spPr>
          <a:xfrm>
            <a:off x="1112562" y="1417638"/>
            <a:ext cx="1554463"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Eye Protection</a:t>
            </a:r>
            <a:endParaRPr lang="en-AU"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3613E9B7-D739-A26F-9821-D0515A538EDC}"/>
              </a:ext>
            </a:extLst>
          </p:cNvPr>
          <p:cNvSpPr txBox="1"/>
          <p:nvPr/>
        </p:nvSpPr>
        <p:spPr>
          <a:xfrm>
            <a:off x="661098" y="3244334"/>
            <a:ext cx="1554463"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Respiratory Protection</a:t>
            </a:r>
            <a:endParaRPr lang="en-AU"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41AC0DC-152C-CB2A-7F54-0004BAB2988F}"/>
              </a:ext>
            </a:extLst>
          </p:cNvPr>
          <p:cNvSpPr txBox="1"/>
          <p:nvPr/>
        </p:nvSpPr>
        <p:spPr>
          <a:xfrm>
            <a:off x="4175767" y="399124"/>
            <a:ext cx="155446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Hard Hat</a:t>
            </a:r>
            <a:endParaRPr lang="en-AU"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2E8453B-CE2E-32A7-72D5-875AC0896C7D}"/>
              </a:ext>
            </a:extLst>
          </p:cNvPr>
          <p:cNvSpPr txBox="1"/>
          <p:nvPr/>
        </p:nvSpPr>
        <p:spPr>
          <a:xfrm>
            <a:off x="7025161" y="1417638"/>
            <a:ext cx="1554463"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Hearing Protection</a:t>
            </a:r>
            <a:endParaRPr lang="en-AU"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841FFD5-C200-E5F5-CC25-19575D819717}"/>
              </a:ext>
            </a:extLst>
          </p:cNvPr>
          <p:cNvSpPr txBox="1"/>
          <p:nvPr/>
        </p:nvSpPr>
        <p:spPr>
          <a:xfrm>
            <a:off x="7463544" y="3244333"/>
            <a:ext cx="1554463"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Safety</a:t>
            </a:r>
          </a:p>
          <a:p>
            <a:pPr algn="ctr"/>
            <a:r>
              <a:rPr lang="en-US" dirty="0">
                <a:latin typeface="Calibri" panose="020F0502020204030204" pitchFamily="34" charset="0"/>
                <a:cs typeface="Calibri" panose="020F0502020204030204" pitchFamily="34" charset="0"/>
              </a:rPr>
              <a:t>Gloves</a:t>
            </a:r>
            <a:endParaRPr lang="en-AU"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73D48C2-E12A-6E37-23ED-7CDA7C73EE13}"/>
              </a:ext>
            </a:extLst>
          </p:cNvPr>
          <p:cNvSpPr txBox="1"/>
          <p:nvPr/>
        </p:nvSpPr>
        <p:spPr>
          <a:xfrm>
            <a:off x="7025161" y="4728943"/>
            <a:ext cx="1554463"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High Visibility Clothing</a:t>
            </a:r>
            <a:endParaRPr lang="en-AU"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7C4AC92-AE8F-2DD4-1ADB-F10FA23CCB74}"/>
              </a:ext>
            </a:extLst>
          </p:cNvPr>
          <p:cNvSpPr txBox="1"/>
          <p:nvPr/>
        </p:nvSpPr>
        <p:spPr>
          <a:xfrm>
            <a:off x="1112562" y="4730185"/>
            <a:ext cx="1554463"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Safety Footwear</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85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Hard Hats / Safety Helmets</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495300" y="1600200"/>
            <a:ext cx="8089900" cy="2834629"/>
          </a:xfrm>
        </p:spPr>
        <p:txBody>
          <a:bodyPr>
            <a:normAutofit/>
          </a:bodyPr>
          <a:lstStyle/>
          <a:p>
            <a:pPr marL="0" indent="0" algn="l">
              <a:buNone/>
            </a:pPr>
            <a:r>
              <a:rPr lang="en-AU" sz="1600" b="0" i="0" dirty="0">
                <a:solidFill>
                  <a:srgbClr val="343434"/>
                </a:solidFill>
                <a:effectLst/>
                <a:latin typeface="Calibri" panose="020F0502020204030204" pitchFamily="34" charset="0"/>
                <a:cs typeface="Calibri" panose="020F0502020204030204" pitchFamily="34" charset="0"/>
              </a:rPr>
              <a:t>Safety helmets or Hard Hats have an effective working life from the date of issue. Some safety helmets have a date of manufacture embossed on the underside of the brim. </a:t>
            </a:r>
          </a:p>
          <a:p>
            <a:pPr marL="0" indent="0" algn="l">
              <a:buNone/>
            </a:pPr>
            <a:r>
              <a:rPr lang="en-AU" sz="1600" b="0" i="0" dirty="0">
                <a:solidFill>
                  <a:srgbClr val="343434"/>
                </a:solidFill>
                <a:effectLst/>
                <a:latin typeface="Calibri" panose="020F0502020204030204" pitchFamily="34" charset="0"/>
                <a:cs typeface="Calibri" panose="020F0502020204030204" pitchFamily="34" charset="0"/>
              </a:rPr>
              <a:t>All compliant safety helmets have a label on the inside of the shell with important manufacturer warning advice and a label with space to record the date of issue.</a:t>
            </a:r>
          </a:p>
          <a:p>
            <a:pPr marL="0" indent="0" algn="l">
              <a:buNone/>
            </a:pPr>
            <a:r>
              <a:rPr lang="en-AU" sz="1600" dirty="0">
                <a:solidFill>
                  <a:srgbClr val="343434"/>
                </a:solidFill>
                <a:latin typeface="Calibri" panose="020F0502020204030204" pitchFamily="34" charset="0"/>
                <a:cs typeface="Calibri" panose="020F0502020204030204" pitchFamily="34" charset="0"/>
              </a:rPr>
              <a:t>Hard Hats should be worn with the brim facing forward and adjust the suspension system to fit snugly on your head. It is recommended that you do not wear other head gear, such as a baseball style caps, underneath a hard hat. Caps and other head gear may prevent the hard hat from sitting on the head correctly. Metal studs and buttons, often found on caps, may cause additional injury if the hard hat is struck by a falling object.</a:t>
            </a:r>
          </a:p>
          <a:p>
            <a:pPr marL="0" indent="0" algn="l">
              <a:buNone/>
            </a:pPr>
            <a:r>
              <a:rPr lang="en-AU" sz="1600" dirty="0">
                <a:solidFill>
                  <a:srgbClr val="343434"/>
                </a:solidFill>
                <a:latin typeface="Calibri" panose="020F0502020204030204" pitchFamily="34" charset="0"/>
                <a:cs typeface="Calibri" panose="020F0502020204030204" pitchFamily="34" charset="0"/>
              </a:rPr>
              <a:t>You should inspect all aspects of the helmet at least weekly. Look out for signs of:</a:t>
            </a:r>
          </a:p>
          <a:p>
            <a:pPr marL="0" indent="0" algn="l">
              <a:buNone/>
            </a:pPr>
            <a:endParaRPr lang="en-AU" sz="1600" dirty="0">
              <a:solidFill>
                <a:srgbClr val="343434"/>
              </a:solidFill>
              <a:latin typeface="Calibri" panose="020F0502020204030204" pitchFamily="34" charset="0"/>
              <a:cs typeface="Calibri" panose="020F0502020204030204" pitchFamily="34" charset="0"/>
            </a:endParaRPr>
          </a:p>
        </p:txBody>
      </p:sp>
      <p:pic>
        <p:nvPicPr>
          <p:cNvPr id="5" name="Picture 4" descr="D:\Users\emma.lenz\AppData\Local\Microsoft\Windows\Temporary Internet Files\Content.Outlook\ZO31M5VR\engage-colour-v2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graphicFrame>
        <p:nvGraphicFramePr>
          <p:cNvPr id="4" name="Table 3">
            <a:extLst>
              <a:ext uri="{FF2B5EF4-FFF2-40B4-BE49-F238E27FC236}">
                <a16:creationId xmlns:a16="http://schemas.microsoft.com/office/drawing/2014/main" id="{25B32D26-5C24-00D2-071F-7444C536B054}"/>
              </a:ext>
            </a:extLst>
          </p:cNvPr>
          <p:cNvGraphicFramePr>
            <a:graphicFrameLocks noGrp="1"/>
          </p:cNvGraphicFramePr>
          <p:nvPr>
            <p:extLst>
              <p:ext uri="{D42A27DB-BD31-4B8C-83A1-F6EECF244321}">
                <p14:modId xmlns:p14="http://schemas.microsoft.com/office/powerpoint/2010/main" val="3264000803"/>
              </p:ext>
            </p:extLst>
          </p:nvPr>
        </p:nvGraphicFramePr>
        <p:xfrm>
          <a:off x="1238250" y="4410821"/>
          <a:ext cx="6604000" cy="64008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3033368021"/>
                    </a:ext>
                  </a:extLst>
                </a:gridCol>
                <a:gridCol w="3302000">
                  <a:extLst>
                    <a:ext uri="{9D8B030D-6E8A-4147-A177-3AD203B41FA5}">
                      <a16:colId xmlns:a16="http://schemas.microsoft.com/office/drawing/2014/main" val="3374091046"/>
                    </a:ext>
                  </a:extLst>
                </a:gridCol>
              </a:tblGrid>
              <a:tr h="370840">
                <a:tc>
                  <a:txBody>
                    <a:bodyP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Dents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Impact damage</a:t>
                      </a:r>
                    </a:p>
                    <a:p>
                      <a:pPr marL="285750" indent="-285750">
                        <a:buFont typeface="Arial" panose="020B0604020202020204" pitchFamily="34" charset="0"/>
                        <a:buChar char="•"/>
                      </a:pPr>
                      <a:r>
                        <a:rPr lang="en-US" sz="1200" dirty="0" err="1">
                          <a:latin typeface="Calibri" panose="020F0502020204030204" pitchFamily="34" charset="0"/>
                          <a:cs typeface="Calibri" panose="020F0502020204030204" pitchFamily="34" charset="0"/>
                        </a:rPr>
                        <a:t>Discolouration</a:t>
                      </a:r>
                      <a:r>
                        <a:rPr lang="en-US" sz="1200" dirty="0">
                          <a:latin typeface="Calibri" panose="020F0502020204030204" pitchFamily="34" charset="0"/>
                          <a:cs typeface="Calibri" panose="020F0502020204030204" pitchFamily="34" charset="0"/>
                        </a:rPr>
                        <a:t> </a:t>
                      </a:r>
                      <a:endParaRPr lang="en-AU" sz="1200" dirty="0">
                        <a:latin typeface="Calibri" panose="020F0502020204030204" pitchFamily="34" charset="0"/>
                        <a:cs typeface="Calibri" panose="020F0502020204030204" pitchFamily="34" charset="0"/>
                      </a:endParaRPr>
                    </a:p>
                  </a:txBody>
                  <a:tcPr>
                    <a:solidFill>
                      <a:schemeClr val="accent2"/>
                    </a:solidFill>
                  </a:tcPr>
                </a:tc>
                <a:tc>
                  <a:txBody>
                    <a:bodyP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Cracks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Penetration</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Rough Treatment</a:t>
                      </a:r>
                      <a:endParaRPr lang="en-AU" sz="1200" dirty="0">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22121503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cs typeface="Calibri" pitchFamily="34" charset="0"/>
              </a:rPr>
              <a:t>Eye Protection</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495300" y="1600200"/>
            <a:ext cx="4823456" cy="4571970"/>
          </a:xfrm>
        </p:spPr>
        <p:txBody>
          <a:bodyPr>
            <a:normAutofit/>
          </a:bodyPr>
          <a:lstStyle/>
          <a:p>
            <a:pPr marL="0" indent="0" algn="l">
              <a:buNone/>
            </a:pPr>
            <a:r>
              <a:rPr lang="en-AU" sz="1600" b="0" i="0" dirty="0">
                <a:solidFill>
                  <a:srgbClr val="343434"/>
                </a:solidFill>
                <a:effectLst/>
                <a:latin typeface="Calibri" panose="020F0502020204030204" pitchFamily="34" charset="0"/>
                <a:cs typeface="Calibri" panose="020F0502020204030204" pitchFamily="34" charset="0"/>
              </a:rPr>
              <a:t>Eye protection comes in a variety of options depending on th</a:t>
            </a:r>
            <a:r>
              <a:rPr lang="en-AU" sz="1600" dirty="0">
                <a:solidFill>
                  <a:srgbClr val="343434"/>
                </a:solidFill>
                <a:latin typeface="Calibri" panose="020F0502020204030204" pitchFamily="34" charset="0"/>
                <a:cs typeface="Calibri" panose="020F0502020204030204" pitchFamily="34" charset="0"/>
              </a:rPr>
              <a:t>e work scope, environment and specific requirements of the role.  This can include safety glasses, mono goggles, over glasses, full face shield, air fed face masks and other formats.</a:t>
            </a:r>
          </a:p>
          <a:p>
            <a:pPr marL="0" indent="0" algn="l">
              <a:buNone/>
            </a:pPr>
            <a:r>
              <a:rPr lang="en-AU" sz="1600" dirty="0">
                <a:solidFill>
                  <a:srgbClr val="343434"/>
                </a:solidFill>
                <a:latin typeface="Calibri" panose="020F0502020204030204" pitchFamily="34" charset="0"/>
                <a:cs typeface="Calibri" panose="020F0502020204030204" pitchFamily="34" charset="0"/>
              </a:rPr>
              <a:t>Protection of the eyes from impacts, foreign bodies and other external factors is a critical component of PPE requirements and operations on the majority or work sites and areas.</a:t>
            </a:r>
          </a:p>
          <a:p>
            <a:pPr marL="0" indent="0" algn="l">
              <a:buNone/>
            </a:pPr>
            <a:r>
              <a:rPr lang="en-AU" sz="1600" dirty="0">
                <a:solidFill>
                  <a:srgbClr val="343434"/>
                </a:solidFill>
                <a:latin typeface="Calibri" panose="020F0502020204030204" pitchFamily="34" charset="0"/>
                <a:cs typeface="Calibri" panose="020F0502020204030204" pitchFamily="34" charset="0"/>
              </a:rPr>
              <a:t>Where safety glasses are required, they should be worn correctly as intended, across the bridge of your nose, and covering completely the eyes.  Correct fitting for goggles and face masks may require support from PPE provider/manufacturer or client site representative.</a:t>
            </a:r>
          </a:p>
          <a:p>
            <a:pPr marL="0" indent="0" algn="l">
              <a:buNone/>
            </a:pPr>
            <a:r>
              <a:rPr lang="en-AU" sz="1600" dirty="0">
                <a:solidFill>
                  <a:srgbClr val="343434"/>
                </a:solidFill>
                <a:latin typeface="Calibri" panose="020F0502020204030204" pitchFamily="34" charset="0"/>
                <a:cs typeface="Calibri" panose="020F0502020204030204" pitchFamily="34" charset="0"/>
              </a:rPr>
              <a:t>Care for your eyes is of critical importance, adherence to direction to wear eye protection is a requirement on all Engage Us client sites.</a:t>
            </a:r>
          </a:p>
          <a:p>
            <a:pPr marL="0" indent="0" algn="l">
              <a:buNone/>
            </a:pPr>
            <a:endParaRPr lang="en-AU" sz="1600" dirty="0">
              <a:solidFill>
                <a:srgbClr val="343434"/>
              </a:solidFill>
              <a:latin typeface="Calibri" panose="020F0502020204030204" pitchFamily="34" charset="0"/>
              <a:cs typeface="Calibri" panose="020F0502020204030204" pitchFamily="34" charset="0"/>
            </a:endParaRPr>
          </a:p>
        </p:txBody>
      </p:sp>
      <p:pic>
        <p:nvPicPr>
          <p:cNvPr id="5" name="Picture 4" descr="D:\Users\emma.lenz\AppData\Local\Microsoft\Windows\Temporary Internet Files\Content.Outlook\ZO31M5VR\engage-colour-v2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pic>
        <p:nvPicPr>
          <p:cNvPr id="7" name="Picture 6" descr="A close up of a safety goggles&#10;&#10;Description automatically generated">
            <a:extLst>
              <a:ext uri="{FF2B5EF4-FFF2-40B4-BE49-F238E27FC236}">
                <a16:creationId xmlns:a16="http://schemas.microsoft.com/office/drawing/2014/main" id="{66569FF9-A5F7-8692-603D-37334F4EE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439" y="274638"/>
            <a:ext cx="3007527" cy="1618308"/>
          </a:xfrm>
          <a:prstGeom prst="rect">
            <a:avLst/>
          </a:prstGeom>
        </p:spPr>
      </p:pic>
      <p:pic>
        <p:nvPicPr>
          <p:cNvPr id="13" name="Picture 12" descr="A close-up of a safety goggles&#10;&#10;Description automatically generated">
            <a:extLst>
              <a:ext uri="{FF2B5EF4-FFF2-40B4-BE49-F238E27FC236}">
                <a16:creationId xmlns:a16="http://schemas.microsoft.com/office/drawing/2014/main" id="{1A20192F-38F9-369F-CEE7-DB70F3BCD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202" y="1893406"/>
            <a:ext cx="2468735" cy="2217427"/>
          </a:xfrm>
          <a:prstGeom prst="rect">
            <a:avLst/>
          </a:prstGeom>
        </p:spPr>
      </p:pic>
      <p:pic>
        <p:nvPicPr>
          <p:cNvPr id="15" name="Picture 14" descr="A pair of safety goggles&#10;&#10;Description automatically generated">
            <a:extLst>
              <a:ext uri="{FF2B5EF4-FFF2-40B4-BE49-F238E27FC236}">
                <a16:creationId xmlns:a16="http://schemas.microsoft.com/office/drawing/2014/main" id="{5F7491F9-01DF-FA8C-7EFA-B1D8342DB5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1085" y="4110833"/>
            <a:ext cx="2468736" cy="1504283"/>
          </a:xfrm>
          <a:prstGeom prst="rect">
            <a:avLst/>
          </a:prstGeom>
        </p:spPr>
      </p:pic>
    </p:spTree>
    <p:extLst>
      <p:ext uri="{BB962C8B-B14F-4D97-AF65-F5344CB8AC3E}">
        <p14:creationId xmlns:p14="http://schemas.microsoft.com/office/powerpoint/2010/main" val="377876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face mask with a blue rubber band&#10;&#10;Description automatically generated">
            <a:extLst>
              <a:ext uri="{FF2B5EF4-FFF2-40B4-BE49-F238E27FC236}">
                <a16:creationId xmlns:a16="http://schemas.microsoft.com/office/drawing/2014/main" id="{65A80868-6C02-1B79-1164-2E91FC205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08" y="4343390"/>
            <a:ext cx="2075548" cy="1634494"/>
          </a:xfrm>
          <a:prstGeom prst="rect">
            <a:avLst/>
          </a:prstGeom>
        </p:spPr>
      </p:pic>
      <p:pic>
        <p:nvPicPr>
          <p:cNvPr id="9" name="Picture 8" descr="A close-up of a gas mask&#10;&#10;Description automatically generated">
            <a:extLst>
              <a:ext uri="{FF2B5EF4-FFF2-40B4-BE49-F238E27FC236}">
                <a16:creationId xmlns:a16="http://schemas.microsoft.com/office/drawing/2014/main" id="{69C768B8-2DDC-3A18-CD4D-3F697E4ADA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790" y="274638"/>
            <a:ext cx="1445246" cy="1445246"/>
          </a:xfrm>
          <a:prstGeom prst="rect">
            <a:avLst/>
          </a:prstGeom>
        </p:spPr>
      </p:pic>
      <p:pic>
        <p:nvPicPr>
          <p:cNvPr id="7" name="Picture 6" descr="A close-up of a respirator&#10;&#10;Description automatically generated">
            <a:extLst>
              <a:ext uri="{FF2B5EF4-FFF2-40B4-BE49-F238E27FC236}">
                <a16:creationId xmlns:a16="http://schemas.microsoft.com/office/drawing/2014/main" id="{40CC00A4-5F7E-1497-C06A-BDC3CFCDB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864" y="3611878"/>
            <a:ext cx="2143125" cy="2143125"/>
          </a:xfrm>
          <a:prstGeom prst="rect">
            <a:avLst/>
          </a:prstGeom>
        </p:spPr>
      </p:pic>
      <p:sp>
        <p:nvSpPr>
          <p:cNvPr id="2" name="Title 1"/>
          <p:cNvSpPr>
            <a:spLocks noGrp="1"/>
          </p:cNvSpPr>
          <p:nvPr>
            <p:ph type="title"/>
          </p:nvPr>
        </p:nvSpPr>
        <p:spPr/>
        <p:txBody>
          <a:bodyPr/>
          <a:lstStyle/>
          <a:p>
            <a:r>
              <a:rPr lang="en-US" dirty="0">
                <a:latin typeface="Calibri" pitchFamily="34" charset="0"/>
                <a:cs typeface="Calibri" pitchFamily="34" charset="0"/>
              </a:rPr>
              <a:t>Respiratory Protection</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495300" y="1600200"/>
            <a:ext cx="8089900" cy="2834629"/>
          </a:xfrm>
        </p:spPr>
        <p:txBody>
          <a:bodyPr>
            <a:normAutofit lnSpcReduction="10000"/>
          </a:bodyPr>
          <a:lstStyle/>
          <a:p>
            <a:pPr marL="0" indent="0" algn="l">
              <a:buNone/>
            </a:pPr>
            <a:r>
              <a:rPr lang="en-AU" sz="1600" dirty="0">
                <a:solidFill>
                  <a:srgbClr val="343434"/>
                </a:solidFill>
                <a:latin typeface="Calibri" panose="020F0502020204030204" pitchFamily="34" charset="0"/>
                <a:cs typeface="Calibri" panose="020F0502020204030204" pitchFamily="34" charset="0"/>
              </a:rPr>
              <a:t>Respiratory Protective Equipment (RPE) is a type of Personal Protective Equipment (PPE). RPE is a last defence in protecting the wearer from different forms of airborne contaminants.</a:t>
            </a:r>
          </a:p>
          <a:p>
            <a:pPr marL="0" indent="0" algn="l">
              <a:buNone/>
            </a:pPr>
            <a:r>
              <a:rPr lang="en-AU" sz="1600" dirty="0">
                <a:solidFill>
                  <a:srgbClr val="343434"/>
                </a:solidFill>
                <a:latin typeface="Calibri" panose="020F0502020204030204" pitchFamily="34" charset="0"/>
                <a:cs typeface="Calibri" panose="020F0502020204030204" pitchFamily="34" charset="0"/>
              </a:rPr>
              <a:t>When managing health and safety risks arising from respiratory hazards, knowing the correct form(s) a hazardous substance takes is important in ensuring the most appropriate and effective control measure is implemented. RPE can take the form of face masks, full particulate masks,. breathing apparatus, air fed units, full enclosure units.</a:t>
            </a:r>
          </a:p>
          <a:p>
            <a:pPr marL="0" indent="0" algn="l">
              <a:buNone/>
            </a:pPr>
            <a:r>
              <a:rPr lang="en-AU" sz="1600" dirty="0">
                <a:solidFill>
                  <a:srgbClr val="343434"/>
                </a:solidFill>
                <a:latin typeface="Calibri" panose="020F0502020204030204" pitchFamily="34" charset="0"/>
                <a:cs typeface="Calibri" panose="020F0502020204030204" pitchFamily="34" charset="0"/>
              </a:rPr>
              <a:t>Engage Client sites assess and monitor the exposure levels and potential exposure type to ensure the correct application of RPE for each instance, it is incumbent on the employee to follow all directions, instructions and practices for usage of RPE in the correct environment.</a:t>
            </a:r>
          </a:p>
          <a:p>
            <a:pPr marL="0" indent="0" algn="l">
              <a:buNone/>
            </a:pPr>
            <a:r>
              <a:rPr lang="en-AU" sz="1600" dirty="0">
                <a:solidFill>
                  <a:srgbClr val="343434"/>
                </a:solidFill>
                <a:latin typeface="Calibri" panose="020F0502020204030204" pitchFamily="34" charset="0"/>
                <a:cs typeface="Calibri" panose="020F0502020204030204" pitchFamily="34" charset="0"/>
              </a:rPr>
              <a:t>When using masks – it is essential that masks are secured snugly over the nose and mouth, adjusting any straps to ensure a tight seal.</a:t>
            </a:r>
          </a:p>
        </p:txBody>
      </p:sp>
      <p:pic>
        <p:nvPicPr>
          <p:cNvPr id="5" name="Picture 4" descr="D:\Users\emma.lenz\AppData\Local\Microsoft\Windows\Temporary Internet Files\Content.Outlook\ZO31M5VR\engage-colour-v2 (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graphicFrame>
        <p:nvGraphicFramePr>
          <p:cNvPr id="4" name="Table 3">
            <a:extLst>
              <a:ext uri="{FF2B5EF4-FFF2-40B4-BE49-F238E27FC236}">
                <a16:creationId xmlns:a16="http://schemas.microsoft.com/office/drawing/2014/main" id="{0B262FB2-B606-8C6F-7C46-1313E9D55696}"/>
              </a:ext>
            </a:extLst>
          </p:cNvPr>
          <p:cNvGraphicFramePr>
            <a:graphicFrameLocks noGrp="1"/>
          </p:cNvGraphicFramePr>
          <p:nvPr>
            <p:extLst>
              <p:ext uri="{D42A27DB-BD31-4B8C-83A1-F6EECF244321}">
                <p14:modId xmlns:p14="http://schemas.microsoft.com/office/powerpoint/2010/main" val="4269448955"/>
              </p:ext>
            </p:extLst>
          </p:nvPr>
        </p:nvGraphicFramePr>
        <p:xfrm>
          <a:off x="1752635" y="5483800"/>
          <a:ext cx="5920726" cy="822960"/>
        </p:xfrm>
        <a:graphic>
          <a:graphicData uri="http://schemas.openxmlformats.org/drawingml/2006/table">
            <a:tbl>
              <a:tblPr firstRow="1" bandRow="1">
                <a:tableStyleId>{5C22544A-7EE6-4342-B048-85BDC9FD1C3A}</a:tableStyleId>
              </a:tblPr>
              <a:tblGrid>
                <a:gridCol w="1462806">
                  <a:extLst>
                    <a:ext uri="{9D8B030D-6E8A-4147-A177-3AD203B41FA5}">
                      <a16:colId xmlns:a16="http://schemas.microsoft.com/office/drawing/2014/main" val="3033368021"/>
                    </a:ext>
                  </a:extLst>
                </a:gridCol>
                <a:gridCol w="4457920">
                  <a:extLst>
                    <a:ext uri="{9D8B030D-6E8A-4147-A177-3AD203B41FA5}">
                      <a16:colId xmlns:a16="http://schemas.microsoft.com/office/drawing/2014/main" val="3374091046"/>
                    </a:ext>
                  </a:extLst>
                </a:gridCol>
              </a:tblGrid>
              <a:tr h="370840">
                <a:tc>
                  <a:txBody>
                    <a:bodyP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Solid Particles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Liquid Particles</a:t>
                      </a:r>
                    </a:p>
                    <a:p>
                      <a:pPr marL="285750" indent="-285750">
                        <a:buFont typeface="Arial" panose="020B0604020202020204" pitchFamily="34" charset="0"/>
                        <a:buChar char="•"/>
                      </a:pPr>
                      <a:r>
                        <a:rPr lang="en-US" sz="1200" dirty="0" err="1">
                          <a:latin typeface="Calibri" panose="020F0502020204030204" pitchFamily="34" charset="0"/>
                          <a:cs typeface="Calibri" panose="020F0502020204030204" pitchFamily="34" charset="0"/>
                        </a:rPr>
                        <a:t>Vapour</a:t>
                      </a:r>
                      <a:r>
                        <a:rPr lang="en-US" sz="12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Gas</a:t>
                      </a:r>
                      <a:endParaRPr lang="en-AU" sz="1200" dirty="0">
                        <a:latin typeface="Calibri" panose="020F0502020204030204" pitchFamily="34" charset="0"/>
                        <a:cs typeface="Calibri" panose="020F0502020204030204" pitchFamily="34" charset="0"/>
                      </a:endParaRPr>
                    </a:p>
                  </a:txBody>
                  <a:tcPr>
                    <a:solidFill>
                      <a:schemeClr val="accent2"/>
                    </a:solidFill>
                  </a:tcPr>
                </a:tc>
                <a:tc>
                  <a:txBody>
                    <a:bodyP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Asbestos, Lead, Exhaust, Welding Fumes, etc.</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Paints, Pesticides, Cutting fluids, chrome, etc.</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Solvent, Glue, Petrol, etc.</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Carbon Monoxide, Sewer, Chlorine etc.</a:t>
                      </a:r>
                      <a:endParaRPr lang="en-AU" sz="1200" dirty="0">
                        <a:latin typeface="Calibri" panose="020F0502020204030204" pitchFamily="34" charset="0"/>
                        <a:cs typeface="Calibri" panose="020F0502020204030204" pitchFamily="34" charset="0"/>
                      </a:endParaRPr>
                    </a:p>
                  </a:txBody>
                  <a:tcPr>
                    <a:solidFill>
                      <a:schemeClr val="accent2"/>
                    </a:solidFill>
                  </a:tcPr>
                </a:tc>
                <a:extLst>
                  <a:ext uri="{0D108BD9-81ED-4DB2-BD59-A6C34878D82A}">
                    <a16:rowId xmlns:a16="http://schemas.microsoft.com/office/drawing/2014/main" val="2212150304"/>
                  </a:ext>
                </a:extLst>
              </a:tr>
            </a:tbl>
          </a:graphicData>
        </a:graphic>
      </p:graphicFrame>
    </p:spTree>
    <p:extLst>
      <p:ext uri="{BB962C8B-B14F-4D97-AF65-F5344CB8AC3E}">
        <p14:creationId xmlns:p14="http://schemas.microsoft.com/office/powerpoint/2010/main" val="141147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976" y="133063"/>
            <a:ext cx="5643858" cy="1143000"/>
          </a:xfrm>
        </p:spPr>
        <p:txBody>
          <a:bodyPr/>
          <a:lstStyle/>
          <a:p>
            <a:r>
              <a:rPr lang="en-US" dirty="0">
                <a:latin typeface="Calibri" pitchFamily="34" charset="0"/>
                <a:cs typeface="Calibri" pitchFamily="34" charset="0"/>
              </a:rPr>
              <a:t>Protective Footwear / Safety Boots</a:t>
            </a:r>
            <a:endParaRPr lang="en-AU" dirty="0">
              <a:latin typeface="Calibri" pitchFamily="34" charset="0"/>
              <a:cs typeface="Calibri" pitchFamily="34" charset="0"/>
            </a:endParaRPr>
          </a:p>
        </p:txBody>
      </p:sp>
      <p:sp>
        <p:nvSpPr>
          <p:cNvPr id="3" name="Content Placeholder 2"/>
          <p:cNvSpPr>
            <a:spLocks noGrp="1"/>
          </p:cNvSpPr>
          <p:nvPr>
            <p:ph sz="quarter" idx="1"/>
          </p:nvPr>
        </p:nvSpPr>
        <p:spPr>
          <a:xfrm>
            <a:off x="5204236" y="1501248"/>
            <a:ext cx="3357883" cy="4389092"/>
          </a:xfrm>
        </p:spPr>
        <p:txBody>
          <a:bodyPr>
            <a:normAutofit/>
          </a:bodyPr>
          <a:lstStyle/>
          <a:p>
            <a:pPr marL="0" indent="0" algn="l">
              <a:buNone/>
            </a:pPr>
            <a:r>
              <a:rPr lang="en-AU" sz="1400" b="0" i="0" dirty="0">
                <a:solidFill>
                  <a:srgbClr val="343434"/>
                </a:solidFill>
                <a:effectLst/>
                <a:latin typeface="Calibri" panose="020F0502020204030204" pitchFamily="34" charset="0"/>
                <a:cs typeface="Calibri" panose="020F0502020204030204" pitchFamily="34" charset="0"/>
              </a:rPr>
              <a:t>The correct fitting of protective footwear is very important as workers are more likely to adopt a responsible attitude towards the protection of their feet.</a:t>
            </a:r>
          </a:p>
          <a:p>
            <a:pPr marL="0" indent="0" algn="l">
              <a:buNone/>
            </a:pPr>
            <a:r>
              <a:rPr lang="en-AU" sz="1400" dirty="0">
                <a:solidFill>
                  <a:srgbClr val="343434"/>
                </a:solidFill>
                <a:latin typeface="Calibri" panose="020F0502020204030204" pitchFamily="34" charset="0"/>
                <a:cs typeface="Calibri" panose="020F0502020204030204" pitchFamily="34" charset="0"/>
              </a:rPr>
              <a:t>Safety Steel Caps, hardened or protected toes and durable hard wearing material footwear is essential in almost every worksite.  </a:t>
            </a:r>
          </a:p>
          <a:p>
            <a:pPr marL="0" indent="0" algn="l">
              <a:buNone/>
            </a:pPr>
            <a:r>
              <a:rPr lang="en-AU" sz="1400" dirty="0">
                <a:solidFill>
                  <a:srgbClr val="343434"/>
                </a:solidFill>
                <a:latin typeface="Calibri" panose="020F0502020204030204" pitchFamily="34" charset="0"/>
                <a:cs typeface="Calibri" panose="020F0502020204030204" pitchFamily="34" charset="0"/>
              </a:rPr>
              <a:t>Specifications for style, material, coverage and fastening will be defined prior to commencement on site.</a:t>
            </a:r>
          </a:p>
          <a:p>
            <a:pPr marL="0" indent="0" algn="l">
              <a:buNone/>
            </a:pPr>
            <a:r>
              <a:rPr lang="en-AU" sz="1400" dirty="0">
                <a:solidFill>
                  <a:srgbClr val="343434"/>
                </a:solidFill>
                <a:latin typeface="Calibri" panose="020F0502020204030204" pitchFamily="34" charset="0"/>
                <a:cs typeface="Calibri" panose="020F0502020204030204" pitchFamily="34" charset="0"/>
              </a:rPr>
              <a:t>Zipped and Laced boots are now more common than slip on – secure the laces tightly and ensure the ankles are covered.</a:t>
            </a:r>
          </a:p>
          <a:p>
            <a:pPr marL="0" indent="0" algn="l">
              <a:buNone/>
            </a:pPr>
            <a:r>
              <a:rPr lang="en-AU" sz="1400" dirty="0">
                <a:solidFill>
                  <a:srgbClr val="343434"/>
                </a:solidFill>
                <a:latin typeface="Calibri" panose="020F0502020204030204" pitchFamily="34" charset="0"/>
                <a:cs typeface="Calibri" panose="020F0502020204030204" pitchFamily="34" charset="0"/>
              </a:rPr>
              <a:t>Inspection of footwear should take into account, grip, surface tears, lace condition and other external components to ensure protection.</a:t>
            </a:r>
            <a:endParaRPr lang="en-AU" sz="1800" dirty="0">
              <a:solidFill>
                <a:srgbClr val="343434"/>
              </a:solidFill>
              <a:latin typeface="Calibri" panose="020F0502020204030204" pitchFamily="34" charset="0"/>
              <a:cs typeface="Calibri" panose="020F0502020204030204" pitchFamily="34" charset="0"/>
            </a:endParaRPr>
          </a:p>
        </p:txBody>
      </p:sp>
      <p:pic>
        <p:nvPicPr>
          <p:cNvPr id="5" name="Picture 4" descr="D:\Users\emma.lenz\AppData\Local\Microsoft\Windows\Temporary Internet Files\Content.Outlook\ZO31M5VR\engage-colour-v2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50" y="5438080"/>
            <a:ext cx="1193535" cy="914400"/>
          </a:xfrm>
          <a:prstGeom prst="rect">
            <a:avLst/>
          </a:prstGeom>
          <a:solidFill>
            <a:schemeClr val="bg1"/>
          </a:solidFill>
          <a:ln>
            <a:noFill/>
          </a:ln>
        </p:spPr>
      </p:pic>
      <p:pic>
        <p:nvPicPr>
          <p:cNvPr id="9" name="Picture 8" descr="A close up of a boot&#10;&#10;Description automatically generated">
            <a:extLst>
              <a:ext uri="{FF2B5EF4-FFF2-40B4-BE49-F238E27FC236}">
                <a16:creationId xmlns:a16="http://schemas.microsoft.com/office/drawing/2014/main" id="{F0849D53-A30E-038C-E673-949734B4B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13" y="411513"/>
            <a:ext cx="1965976" cy="1965976"/>
          </a:xfrm>
          <a:prstGeom prst="rect">
            <a:avLst/>
          </a:prstGeom>
        </p:spPr>
      </p:pic>
      <p:pic>
        <p:nvPicPr>
          <p:cNvPr id="11" name="Picture 10" descr="A black boot with a zipper&#10;&#10;Description automatically generated">
            <a:extLst>
              <a:ext uri="{FF2B5EF4-FFF2-40B4-BE49-F238E27FC236}">
                <a16:creationId xmlns:a16="http://schemas.microsoft.com/office/drawing/2014/main" id="{CE83AF00-7960-A085-83EC-7466373FF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101" y="1552669"/>
            <a:ext cx="2143125" cy="2143125"/>
          </a:xfrm>
          <a:prstGeom prst="rect">
            <a:avLst/>
          </a:prstGeom>
        </p:spPr>
      </p:pic>
      <p:pic>
        <p:nvPicPr>
          <p:cNvPr id="13" name="Picture 12" descr="A black and yellow boot&#10;&#10;Description automatically generated">
            <a:extLst>
              <a:ext uri="{FF2B5EF4-FFF2-40B4-BE49-F238E27FC236}">
                <a16:creationId xmlns:a16="http://schemas.microsoft.com/office/drawing/2014/main" id="{B87039F1-E7D0-5794-F47F-F3E5F2E35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72" y="2679886"/>
            <a:ext cx="2365940" cy="2365940"/>
          </a:xfrm>
          <a:prstGeom prst="rect">
            <a:avLst/>
          </a:prstGeom>
        </p:spPr>
      </p:pic>
      <p:pic>
        <p:nvPicPr>
          <p:cNvPr id="17" name="Picture 16" descr="A brown boot with a white background&#10;&#10;Description automatically generated">
            <a:extLst>
              <a:ext uri="{FF2B5EF4-FFF2-40B4-BE49-F238E27FC236}">
                <a16:creationId xmlns:a16="http://schemas.microsoft.com/office/drawing/2014/main" id="{63FC2E85-C2FD-8F28-0191-6D8D30BC6D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1875" y="3758962"/>
            <a:ext cx="2606049" cy="2606049"/>
          </a:xfrm>
          <a:prstGeom prst="rect">
            <a:avLst/>
          </a:prstGeom>
        </p:spPr>
      </p:pic>
    </p:spTree>
    <p:extLst>
      <p:ext uri="{BB962C8B-B14F-4D97-AF65-F5344CB8AC3E}">
        <p14:creationId xmlns:p14="http://schemas.microsoft.com/office/powerpoint/2010/main" val="291488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rgbClr val="FFFFFF"/>
      </a:lt1>
      <a:dk2>
        <a:srgbClr val="000000"/>
      </a:dk2>
      <a:lt2>
        <a:srgbClr val="FFFFFF"/>
      </a:lt2>
      <a:accent1>
        <a:srgbClr val="0C0C0C"/>
      </a:accent1>
      <a:accent2>
        <a:srgbClr val="92D050"/>
      </a:accent2>
      <a:accent3>
        <a:srgbClr val="92D050"/>
      </a:accent3>
      <a:accent4>
        <a:srgbClr val="D3ECB9"/>
      </a:accent4>
      <a:accent5>
        <a:srgbClr val="92D050"/>
      </a:accent5>
      <a:accent6>
        <a:srgbClr val="92D050"/>
      </a:accent6>
      <a:hlink>
        <a:srgbClr val="92D050"/>
      </a:hlink>
      <a:folHlink>
        <a:srgbClr val="92D05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81a8ac-7e9f-4022-a9c1-d206e70dcd26">
      <Terms xmlns="http://schemas.microsoft.com/office/infopath/2007/PartnerControls"/>
    </lcf76f155ced4ddcb4097134ff3c332f>
    <TaxCatchAll xmlns="abfe1a1c-3aae-42f1-9473-51821e2c72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8D5CDC12557B4DAF751FB1B41B5348" ma:contentTypeVersion="8" ma:contentTypeDescription="Create a new document." ma:contentTypeScope="" ma:versionID="31186f5765f725817cdec4700ad761f1">
  <xsd:schema xmlns:xsd="http://www.w3.org/2001/XMLSchema" xmlns:xs="http://www.w3.org/2001/XMLSchema" xmlns:p="http://schemas.microsoft.com/office/2006/metadata/properties" xmlns:ns2="2981a8ac-7e9f-4022-a9c1-d206e70dcd26" xmlns:ns3="abfe1a1c-3aae-42f1-9473-51821e2c7200" targetNamespace="http://schemas.microsoft.com/office/2006/metadata/properties" ma:root="true" ma:fieldsID="821757fa95a731da1c77214b2e5b6933" ns2:_="" ns3:_="">
    <xsd:import namespace="2981a8ac-7e9f-4022-a9c1-d206e70dcd26"/>
    <xsd:import namespace="abfe1a1c-3aae-42f1-9473-51821e2c72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a8ac-7e9f-4022-a9c1-d206e70dcd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03c4e84-2684-4474-91c4-52120fe0803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fe1a1c-3aae-42f1-9473-51821e2c72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0cb03fa-6516-4b71-8a78-2f28db4f43ad}" ma:internalName="TaxCatchAll" ma:showField="CatchAllData" ma:web="abfe1a1c-3aae-42f1-9473-51821e2c72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CF4709-AF1A-46EC-BCF3-0A8C5366D82F}">
  <ds:schemaRefs>
    <ds:schemaRef ds:uri="http://schemas.microsoft.com/office/2006/metadata/properties"/>
    <ds:schemaRef ds:uri="http://schemas.microsoft.com/office/infopath/2007/PartnerControls"/>
    <ds:schemaRef ds:uri="2981a8ac-7e9f-4022-a9c1-d206e70dcd26"/>
    <ds:schemaRef ds:uri="abfe1a1c-3aae-42f1-9473-51821e2c7200"/>
  </ds:schemaRefs>
</ds:datastoreItem>
</file>

<file path=customXml/itemProps2.xml><?xml version="1.0" encoding="utf-8"?>
<ds:datastoreItem xmlns:ds="http://schemas.openxmlformats.org/officeDocument/2006/customXml" ds:itemID="{F60E1AF2-AC05-4ADE-BB81-4AB77E91E5F3}">
  <ds:schemaRefs>
    <ds:schemaRef ds:uri="http://schemas.microsoft.com/sharepoint/v3/contenttype/forms"/>
  </ds:schemaRefs>
</ds:datastoreItem>
</file>

<file path=customXml/itemProps3.xml><?xml version="1.0" encoding="utf-8"?>
<ds:datastoreItem xmlns:ds="http://schemas.openxmlformats.org/officeDocument/2006/customXml" ds:itemID="{5CF55E72-9CB9-49F7-8056-DE0C075E0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1a8ac-7e9f-4022-a9c1-d206e70dcd26"/>
    <ds:schemaRef ds:uri="abfe1a1c-3aae-42f1-9473-51821e2c7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1212</TotalTime>
  <Words>1263</Words>
  <Application>Microsoft Office PowerPoint</Application>
  <PresentationFormat>A4 Paper (210x297 mm)</PresentationFormat>
  <Paragraphs>111</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Wingdings</vt:lpstr>
      <vt:lpstr>Wingdings 2</vt:lpstr>
      <vt:lpstr>Oriel</vt:lpstr>
      <vt:lpstr>PowerPoint Presentation</vt:lpstr>
      <vt:lpstr>Engage Us  Safety Goal &amp; Responsibilities</vt:lpstr>
      <vt:lpstr>What Are Your Obligations?</vt:lpstr>
      <vt:lpstr>Personal Protective Equipment (PPE)</vt:lpstr>
      <vt:lpstr>PowerPoint Presentation</vt:lpstr>
      <vt:lpstr>Hard Hats / Safety Helmets</vt:lpstr>
      <vt:lpstr>Eye Protection</vt:lpstr>
      <vt:lpstr>Respiratory Protection</vt:lpstr>
      <vt:lpstr>Protective Footwear / Safety Boots</vt:lpstr>
      <vt:lpstr>Hearing Protection</vt:lpstr>
      <vt:lpstr>High Visibility Clothing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Plan</dc:title>
  <dc:creator>ts admin</dc:creator>
  <cp:lastModifiedBy>Jacob | Engage</cp:lastModifiedBy>
  <cp:revision>113</cp:revision>
  <dcterms:created xsi:type="dcterms:W3CDTF">2011-10-20T22:35:32Z</dcterms:created>
  <dcterms:modified xsi:type="dcterms:W3CDTF">2024-08-14T06:07:38Z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0x010100DD8D5CDC12557B4DAF751FB1B41B5348</vt:lpwstr>
  </property>
  <property fmtid="{D5CDD505-2E9C-101B-9397-08002B2CF9AE}" pid="3" name="Order">
    <vt:r8>66400</vt:r8>
  </property>
</Properties>
</file>